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256" r:id="rId2"/>
    <p:sldId id="257" r:id="rId3"/>
    <p:sldId id="273" r:id="rId4"/>
    <p:sldId id="274" r:id="rId5"/>
    <p:sldId id="275" r:id="rId6"/>
    <p:sldId id="277" r:id="rId7"/>
    <p:sldId id="296" r:id="rId8"/>
    <p:sldId id="297" r:id="rId9"/>
    <p:sldId id="298" r:id="rId10"/>
    <p:sldId id="276" r:id="rId11"/>
    <p:sldId id="278" r:id="rId12"/>
    <p:sldId id="281" r:id="rId13"/>
    <p:sldId id="282" r:id="rId14"/>
    <p:sldId id="283" r:id="rId15"/>
    <p:sldId id="284" r:id="rId16"/>
    <p:sldId id="285" r:id="rId17"/>
    <p:sldId id="290" r:id="rId18"/>
    <p:sldId id="286" r:id="rId19"/>
    <p:sldId id="291" r:id="rId20"/>
    <p:sldId id="292" r:id="rId21"/>
    <p:sldId id="293" r:id="rId22"/>
    <p:sldId id="287" r:id="rId23"/>
    <p:sldId id="271" r:id="rId2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9933FF"/>
    <a:srgbClr val="6600FF"/>
    <a:srgbClr val="6666FF"/>
    <a:srgbClr val="00CC99"/>
    <a:srgbClr val="0099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77" autoAdjust="0"/>
  </p:normalViewPr>
  <p:slideViewPr>
    <p:cSldViewPr>
      <p:cViewPr>
        <p:scale>
          <a:sx n="75" d="100"/>
          <a:sy n="75" d="100"/>
        </p:scale>
        <p:origin x="-1014"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2D9595AE-572A-4B56-A9E3-BF855F214315}" type="datetimeFigureOut">
              <a:rPr lang="en-CA" smtClean="0"/>
              <a:t>07/02/2014</a:t>
            </a:fld>
            <a:endParaRPr lang="en-CA"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CBA5271B-63D5-4730-8E4E-45B074591CE0}" type="slidenum">
              <a:rPr lang="en-CA" smtClean="0"/>
              <a:t>‹#›</a:t>
            </a:fld>
            <a:endParaRPr lang="en-CA" dirty="0"/>
          </a:p>
        </p:txBody>
      </p:sp>
    </p:spTree>
    <p:extLst>
      <p:ext uri="{BB962C8B-B14F-4D97-AF65-F5344CB8AC3E}">
        <p14:creationId xmlns:p14="http://schemas.microsoft.com/office/powerpoint/2010/main" val="3382170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953ED1B0-E005-440F-96DB-5F71D73C10AE}" type="datetimeFigureOut">
              <a:rPr lang="en-US" smtClean="0"/>
              <a:t>2/7/2014</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C0BEB1F-E56C-419C-A504-1DD5A6C96008}" type="slidenum">
              <a:rPr lang="en-US" smtClean="0"/>
              <a:t>‹#›</a:t>
            </a:fld>
            <a:endParaRPr lang="en-US" dirty="0"/>
          </a:p>
        </p:txBody>
      </p:sp>
    </p:spTree>
    <p:extLst>
      <p:ext uri="{BB962C8B-B14F-4D97-AF65-F5344CB8AC3E}">
        <p14:creationId xmlns:p14="http://schemas.microsoft.com/office/powerpoint/2010/main" val="178629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last time I attended a Work Group meeting was as a Conservation Authority staffer, so needless to say a lot has changed for me, and it gives me great pleasure to talk about the IJC’s LEEP activities.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1</a:t>
            </a:fld>
            <a:endParaRPr lang="en-US" dirty="0"/>
          </a:p>
        </p:txBody>
      </p:sp>
    </p:spTree>
    <p:extLst>
      <p:ext uri="{BB962C8B-B14F-4D97-AF65-F5344CB8AC3E}">
        <p14:creationId xmlns:p14="http://schemas.microsoft.com/office/powerpoint/2010/main" val="2018280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you can imagine the report</a:t>
            </a:r>
            <a:r>
              <a:rPr lang="en-US" baseline="0" dirty="0" smtClean="0"/>
              <a:t> acknowledges the tremendous success of overall reductions in external loadings to Lake Erie, and examines the growing proportion of total loads attributable to non-point sources, shown here in royal blue and orange. </a:t>
            </a:r>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10</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also spends some</a:t>
            </a:r>
            <a:r>
              <a:rPr lang="en-US" baseline="0" dirty="0" smtClean="0"/>
              <a:t> time examining the trends of declining TP and DRP concentrations in those non-point source loads through to the mid-1990s, followed more recently by an alarming increase in DRP concentrations and loads in non-point source runoff since that time, even as TP has remained steady for the most part.</a:t>
            </a:r>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11</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for the next few slides I’ll summarize some of the major findings of the report, which again represent a synthesis of available science.</a:t>
            </a:r>
          </a:p>
          <a:p>
            <a:endParaRPr lang="en-US" baseline="0" dirty="0" smtClean="0"/>
          </a:p>
          <a:p>
            <a:r>
              <a:rPr lang="en-US" baseline="0" dirty="0" smtClean="0"/>
              <a:t>In relation to loads, roughly 2/3 of P is coming from non-point sources, a majority of these from agricultural sources.  Point sources have been reduced dramatically over the years due to STP improvements and changes to detergent regulations, and currently comprise roughly 16% of total loadings.  Smaller proportions come from the upper lakes and atmospheric sources, with some uncertainly associated with upper lake loadings which I’ll mention again later.</a:t>
            </a:r>
          </a:p>
          <a:p>
            <a:endParaRPr lang="en-US" baseline="0" dirty="0" smtClean="0"/>
          </a:p>
          <a:p>
            <a:r>
              <a:rPr lang="en-US" baseline="0" dirty="0" smtClean="0"/>
              <a:t>Based on Ohio data, agricultural sources a predominantly from row crop agriculture and commercial fertilizers, with a smaller proportion from livestock sources of P.</a:t>
            </a:r>
          </a:p>
          <a:p>
            <a:endParaRPr lang="en-US" baseline="0" dirty="0" smtClean="0"/>
          </a:p>
          <a:p>
            <a:r>
              <a:rPr lang="en-US" baseline="0" dirty="0" smtClean="0"/>
              <a:t>The proportion of DRP reaching the lake has increased dramatically, and over half of annual loads reach the lake during the spring season when flows are highest.</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TAcLE</a:t>
            </a:r>
            <a:r>
              <a:rPr lang="en-US" baseline="0" dirty="0" smtClean="0"/>
              <a:t> also concluded that a focus of LE restoration should include the </a:t>
            </a:r>
            <a:r>
              <a:rPr lang="en-US" dirty="0" smtClean="0"/>
              <a:t>Maumee River, which delivers ~50% of WB load in high concentrations.  We can thank</a:t>
            </a:r>
            <a:r>
              <a:rPr lang="en-US" baseline="0" dirty="0" smtClean="0"/>
              <a:t> Heidelberg College’s decades long monitoring of Ohio tributaries for informing the analysis.</a:t>
            </a:r>
            <a:endParaRPr lang="en-US" dirty="0" smtClean="0"/>
          </a:p>
          <a:p>
            <a:endParaRPr lang="en-US" baseline="0" dirty="0" smtClean="0"/>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3C0BEB1F-E56C-419C-A504-1DD5A6C96008}" type="slidenum">
              <a:rPr lang="en-US" smtClean="0"/>
              <a:t>12</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terms of effects of P loading to LE, TAcLE concluded that WB HABs are driven by high concentration loads from primarily the Maumee River and other Ohio tributaries.  Decades long monitoring by Heidelberg College points to a number of Ohio tributaries as contributing a majority of the load, especially the Maumee.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CB hypoxia is driven by WB and CB loads including the low concentration, high load Detroit River, which delivers almost half of the WB load in 95% of its inflow.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less information available on E basin cladophora, but available evidence suggests they are influenced by local 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TAcLE found that phosphorus </a:t>
            </a:r>
            <a:r>
              <a:rPr lang="en-US" sz="1200" kern="1200" dirty="0" smtClean="0">
                <a:solidFill>
                  <a:schemeClr val="tx1"/>
                </a:solidFill>
                <a:effectLst/>
                <a:latin typeface="+mn-lt"/>
                <a:ea typeface="+mn-ea"/>
                <a:cs typeface="+mn-cs"/>
              </a:rPr>
              <a:t>loading together with future climatic conditions could alter Lake Erie’s </a:t>
            </a:r>
            <a:r>
              <a:rPr lang="en-US" sz="1200" kern="1200" dirty="0" smtClean="0">
                <a:solidFill>
                  <a:schemeClr val="tx1"/>
                </a:solidFill>
                <a:effectLst/>
                <a:latin typeface="+mn-lt"/>
                <a:ea typeface="+mn-ea"/>
                <a:cs typeface="+mn-cs"/>
              </a:rPr>
              <a:t>fish </a:t>
            </a:r>
            <a:r>
              <a:rPr lang="en-US" sz="1200" kern="1200" dirty="0" smtClean="0">
                <a:solidFill>
                  <a:schemeClr val="tx1"/>
                </a:solidFill>
                <a:effectLst/>
                <a:latin typeface="+mn-lt"/>
                <a:ea typeface="+mn-ea"/>
                <a:cs typeface="+mn-cs"/>
              </a:rPr>
              <a:t>community</a:t>
            </a:r>
            <a:r>
              <a:rPr lang="en-US" sz="1200" kern="1200" dirty="0" smtClean="0">
                <a:solidFill>
                  <a:schemeClr val="tx1"/>
                </a:solidFill>
                <a:effectLst/>
                <a:latin typeface="+mn-lt"/>
                <a:ea typeface="+mn-ea"/>
                <a:cs typeface="+mn-cs"/>
              </a:rPr>
              <a:t>.  In the central basin, fish</a:t>
            </a:r>
            <a:r>
              <a:rPr lang="en-US" sz="1200" kern="1200" baseline="0" dirty="0" smtClean="0">
                <a:solidFill>
                  <a:schemeClr val="tx1"/>
                </a:solidFill>
                <a:effectLst/>
                <a:latin typeface="+mn-lt"/>
                <a:ea typeface="+mn-ea"/>
                <a:cs typeface="+mn-cs"/>
              </a:rPr>
              <a:t> will be forced into suboptimal habitats for part of the year to avoid the oxygen deficient hypolimnion and the warmer epilimnion.  Throughout much of the lake, c</a:t>
            </a:r>
            <a:r>
              <a:rPr lang="en-US" sz="1200" kern="1200" dirty="0" smtClean="0">
                <a:solidFill>
                  <a:schemeClr val="tx1"/>
                </a:solidFill>
                <a:effectLst/>
                <a:latin typeface="+mn-lt"/>
                <a:ea typeface="+mn-ea"/>
                <a:cs typeface="+mn-cs"/>
              </a:rPr>
              <a:t>old-water </a:t>
            </a:r>
            <a:r>
              <a:rPr lang="en-US" sz="1200" kern="1200" dirty="0" smtClean="0">
                <a:solidFill>
                  <a:schemeClr val="tx1"/>
                </a:solidFill>
                <a:effectLst/>
                <a:latin typeface="+mn-lt"/>
                <a:ea typeface="+mn-ea"/>
                <a:cs typeface="+mn-cs"/>
              </a:rPr>
              <a:t>species and species sensitive to low oxygen and reduced water clarity would be expected to decline, while species more tolerant to warm water likely will thrive.</a:t>
            </a:r>
          </a:p>
          <a:p>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13</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Other</a:t>
            </a:r>
            <a:r>
              <a:rPr lang="en-US" sz="1200" kern="1200" baseline="0" dirty="0" smtClean="0">
                <a:solidFill>
                  <a:schemeClr val="tx1"/>
                </a:solidFill>
                <a:effectLst/>
                <a:latin typeface="+mn-lt"/>
                <a:ea typeface="+mn-ea"/>
                <a:cs typeface="+mn-cs"/>
              </a:rPr>
              <a:t> finding addressed in the report include the confounding influence of climate change, where in addition to fish impacts, p</a:t>
            </a:r>
            <a:r>
              <a:rPr lang="en-US" sz="1200" kern="1200" dirty="0" smtClean="0">
                <a:solidFill>
                  <a:schemeClr val="tx1"/>
                </a:solidFill>
                <a:effectLst/>
                <a:latin typeface="+mn-lt"/>
                <a:ea typeface="+mn-ea"/>
                <a:cs typeface="+mn-cs"/>
              </a:rPr>
              <a:t>recipitation </a:t>
            </a:r>
            <a:r>
              <a:rPr lang="en-US" sz="1200" kern="1200" dirty="0" smtClean="0">
                <a:solidFill>
                  <a:schemeClr val="tx1"/>
                </a:solidFill>
                <a:effectLst/>
                <a:latin typeface="+mn-lt"/>
                <a:ea typeface="+mn-ea"/>
                <a:cs typeface="+mn-cs"/>
              </a:rPr>
              <a:t>patterns </a:t>
            </a:r>
            <a:r>
              <a:rPr lang="en-US" sz="1200" kern="1200" dirty="0" smtClean="0">
                <a:solidFill>
                  <a:schemeClr val="tx1"/>
                </a:solidFill>
                <a:effectLst/>
                <a:latin typeface="+mn-lt"/>
                <a:ea typeface="+mn-ea"/>
                <a:cs typeface="+mn-cs"/>
              </a:rPr>
              <a:t>are likely to be characterized </a:t>
            </a:r>
            <a:r>
              <a:rPr lang="en-US" sz="1200" kern="1200" dirty="0" smtClean="0">
                <a:solidFill>
                  <a:schemeClr val="tx1"/>
                </a:solidFill>
                <a:effectLst/>
                <a:latin typeface="+mn-lt"/>
                <a:ea typeface="+mn-ea"/>
                <a:cs typeface="+mn-cs"/>
              </a:rPr>
              <a:t>by less frequent, but more intense, storms.  Such intense events </a:t>
            </a:r>
            <a:r>
              <a:rPr lang="en-US" sz="1200" kern="1200" dirty="0" smtClean="0">
                <a:solidFill>
                  <a:schemeClr val="tx1"/>
                </a:solidFill>
                <a:effectLst/>
                <a:latin typeface="+mn-lt"/>
                <a:ea typeface="+mn-ea"/>
                <a:cs typeface="+mn-cs"/>
              </a:rPr>
              <a:t>are likely to lead </a:t>
            </a:r>
            <a:r>
              <a:rPr lang="en-US" sz="1200" kern="1200" dirty="0" smtClean="0">
                <a:solidFill>
                  <a:schemeClr val="tx1"/>
                </a:solidFill>
                <a:effectLst/>
                <a:latin typeface="+mn-lt"/>
                <a:ea typeface="+mn-ea"/>
                <a:cs typeface="+mn-cs"/>
              </a:rPr>
              <a:t>to high nutrient runoff from agricultural and urban lands, </a:t>
            </a:r>
            <a:r>
              <a:rPr lang="en-US" sz="1200" kern="1200" dirty="0" smtClean="0">
                <a:solidFill>
                  <a:schemeClr val="tx1"/>
                </a:solidFill>
                <a:effectLst/>
                <a:latin typeface="+mn-lt"/>
                <a:ea typeface="+mn-ea"/>
                <a:cs typeface="+mn-cs"/>
              </a:rPr>
              <a:t>increased </a:t>
            </a:r>
            <a:r>
              <a:rPr lang="en-US" sz="1200" kern="1200" dirty="0" smtClean="0">
                <a:solidFill>
                  <a:schemeClr val="tx1"/>
                </a:solidFill>
                <a:effectLst/>
                <a:latin typeface="+mn-lt"/>
                <a:ea typeface="+mn-ea"/>
                <a:cs typeface="+mn-cs"/>
              </a:rPr>
              <a:t>overall nutrient loads to Lake </a:t>
            </a:r>
            <a:r>
              <a:rPr lang="en-US" sz="1200" kern="1200" dirty="0" smtClean="0">
                <a:solidFill>
                  <a:schemeClr val="tx1"/>
                </a:solidFill>
                <a:effectLst/>
                <a:latin typeface="+mn-lt"/>
                <a:ea typeface="+mn-ea"/>
                <a:cs typeface="+mn-cs"/>
              </a:rPr>
              <a:t>Erie, and increased </a:t>
            </a:r>
            <a:r>
              <a:rPr lang="en-US" sz="1200" kern="1200" dirty="0" smtClean="0">
                <a:solidFill>
                  <a:schemeClr val="tx1"/>
                </a:solidFill>
                <a:effectLst/>
                <a:latin typeface="+mn-lt"/>
                <a:ea typeface="+mn-ea"/>
                <a:cs typeface="+mn-cs"/>
              </a:rPr>
              <a:t>severity and frequency of algal blooms.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Climate change could exacerbate the magnitude, duration and frequency of hypoxia in Lake Erie.  Warmer future conditions are expected to facilitate an earlier and longer period of stratification </a:t>
            </a:r>
            <a:r>
              <a:rPr lang="en-US" sz="1200" kern="1200" dirty="0" smtClean="0">
                <a:solidFill>
                  <a:schemeClr val="tx1"/>
                </a:solidFill>
                <a:effectLst/>
                <a:latin typeface="+mn-lt"/>
                <a:ea typeface="+mn-ea"/>
                <a:cs typeface="+mn-cs"/>
              </a:rPr>
              <a:t>during </a:t>
            </a:r>
            <a:r>
              <a:rPr lang="en-US" sz="1200" kern="1200" dirty="0" smtClean="0">
                <a:solidFill>
                  <a:schemeClr val="tx1"/>
                </a:solidFill>
                <a:effectLst/>
                <a:latin typeface="+mn-lt"/>
                <a:ea typeface="+mn-ea"/>
                <a:cs typeface="+mn-cs"/>
              </a:rPr>
              <a:t>summer, causing algal growth and hypoxic conditions to begin sooner and persist over an extended time period</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LEEP study found that there are</a:t>
            </a:r>
            <a:r>
              <a:rPr lang="en-US" sz="1200" kern="1200" baseline="0" dirty="0" smtClean="0">
                <a:solidFill>
                  <a:schemeClr val="tx1"/>
                </a:solidFill>
                <a:effectLst/>
                <a:latin typeface="+mn-lt"/>
                <a:ea typeface="+mn-ea"/>
                <a:cs typeface="+mn-cs"/>
              </a:rPr>
              <a:t> limited data on economic and human health effects of HABs, and that our understanding of the effectiveness of BMPs in removing DRP needs to improve.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 investigation of regulations governing nutrient application and other issues found, as you would expect, a lot of unevenness across the basin.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14</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our report will include roughly 16 recommendations, which link to the science and policy findings of the</a:t>
            </a:r>
            <a:r>
              <a:rPr lang="en-US" baseline="0" dirty="0" smtClean="0"/>
              <a:t> report.  Many of these will be familiar and are not unique to our report, since our report presents a synthesis of science and policy from a binational perspective.</a:t>
            </a:r>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15</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load-response curves developed by members of the TAcLE team, targets for reductions in loadings over recent average loads for both WB HABs and CB hypoxia are suggested.  Because these suggested targets used the same models as the OH P Task Force, the recommended reductions are the same as those reported in their recent Phase 2 report.</a:t>
            </a:r>
          </a:p>
          <a:p>
            <a:endParaRPr lang="en-US" baseline="0" dirty="0" smtClean="0"/>
          </a:p>
          <a:p>
            <a:r>
              <a:rPr lang="en-US" baseline="0" dirty="0" smtClean="0"/>
              <a:t>Using models, you can see from this slide that reducing WB HABs to a no/mild bloom condition will require a 40% reduction in both TP and DRP from WB tribs.  Note that the observed loads for the period of record hovered around the 11,00MT per year interim target in the GLWQA.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CB hypoxia, larger reductions in TP and especially DRP will be required for WB and CB tributaries.</a:t>
            </a:r>
            <a:r>
              <a:rPr lang="en-US" dirty="0" smtClean="0"/>
              <a:t>  DRP reductions tend to be higher</a:t>
            </a:r>
            <a:r>
              <a:rPr lang="en-US" baseline="0" dirty="0" smtClean="0"/>
              <a:t> due to the steady increases in DRP as a proportion of TP over the period of record. </a:t>
            </a:r>
            <a:endParaRPr lang="en-US" dirty="0" smtClean="0"/>
          </a:p>
          <a:p>
            <a:endParaRPr lang="en-US" baseline="0" dirty="0" smtClean="0"/>
          </a:p>
          <a:p>
            <a:endParaRPr lang="en-US" baseline="0" dirty="0" smtClean="0"/>
          </a:p>
          <a:p>
            <a:r>
              <a:rPr lang="en-US" baseline="0" dirty="0" smtClean="0"/>
              <a:t>Because these suggested load reductions are in relation to 2 basins and the issues of HABs and hypoxia, solving one problem will not necessarily solve the other.</a:t>
            </a:r>
          </a:p>
          <a:p>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16</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17</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18</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recommendations include:</a:t>
            </a:r>
          </a:p>
          <a:p>
            <a:endParaRPr lang="en-US" dirty="0" smtClean="0"/>
          </a:p>
          <a:p>
            <a:r>
              <a:rPr lang="en-US" dirty="0" smtClean="0"/>
              <a:t>Expanding</a:t>
            </a:r>
            <a:r>
              <a:rPr lang="en-US" baseline="0" dirty="0" smtClean="0"/>
              <a:t> the focus of BMP programs to include both TP and DRP.  This acknowledges that TP reductions due to soil erosion reduction have multiple benefits, although they don’t address DRP, while also expanding a focus of BMPs to reducing P applications, slowing water movement, and trapping water and P at the field or farm scale.</a:t>
            </a:r>
          </a:p>
          <a:p>
            <a:endParaRPr lang="en-US" baseline="0" dirty="0" smtClean="0"/>
          </a:p>
          <a:p>
            <a:r>
              <a:rPr lang="en-US" baseline="0" dirty="0" smtClean="0"/>
              <a:t>The March-June period is critical, and reducing DRP runoff to the extent possible is needed</a:t>
            </a:r>
          </a:p>
          <a:p>
            <a:endParaRPr lang="en-US" baseline="0" dirty="0" smtClean="0"/>
          </a:p>
          <a:p>
            <a:r>
              <a:rPr lang="en-US" baseline="0" dirty="0" smtClean="0"/>
              <a:t>Modeling has shown that there are a number of priority watersheds where greater attention should be focused.  Most of the US watersheds are in Ohio and include the Maumee, Sandusky, Cuyahoga, Grand, Raisin.  Priority Canadian watersheds include the Thames and the east basin’s Grand, with others that no doubt will be illuminated through GLNI.</a:t>
            </a:r>
          </a:p>
          <a:p>
            <a:endParaRPr lang="en-US" baseline="0" dirty="0" smtClean="0"/>
          </a:p>
          <a:p>
            <a:r>
              <a:rPr lang="en-US" baseline="0" dirty="0" smtClean="0"/>
              <a:t>The scale and intensity of BMP projects that have been proved to reduce nutrient export needs to increase, particularly in priority watersheds and in combination.</a:t>
            </a:r>
          </a:p>
          <a:p>
            <a:endParaRPr lang="en-US" baseline="0" dirty="0" smtClean="0"/>
          </a:p>
          <a:p>
            <a:r>
              <a:rPr lang="en-US" baseline="0" dirty="0" smtClean="0"/>
              <a:t>We’ve also recommended a number of regulatory interventions…</a:t>
            </a:r>
          </a:p>
          <a:p>
            <a:r>
              <a:rPr lang="en-US" baseline="0" dirty="0" smtClean="0"/>
              <a:t> </a:t>
            </a:r>
          </a:p>
        </p:txBody>
      </p:sp>
      <p:sp>
        <p:nvSpPr>
          <p:cNvPr id="4" name="Slide Number Placeholder 3"/>
          <p:cNvSpPr>
            <a:spLocks noGrp="1"/>
          </p:cNvSpPr>
          <p:nvPr>
            <p:ph type="sldNum" sz="quarter" idx="10"/>
          </p:nvPr>
        </p:nvSpPr>
        <p:spPr/>
        <p:txBody>
          <a:bodyPr/>
          <a:lstStyle/>
          <a:p>
            <a:fld id="{3C0BEB1F-E56C-419C-A504-1DD5A6C96008}" type="slidenum">
              <a:rPr lang="en-US" smtClean="0"/>
              <a:t>19</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thought I’d keep</a:t>
            </a:r>
            <a:r>
              <a:rPr lang="en-US" baseline="0" dirty="0" smtClean="0"/>
              <a:t> things at a fairly high level, and will start with a few remarks on the role of the IJC, and then talk more about why the IJC established its Lake Erie priority, some of the reports key findings and recommendations.  I’ll wrap up with a brief discussion of what comes next.</a:t>
            </a:r>
          </a:p>
          <a:p>
            <a:endParaRPr lang="en-US" baseline="0" dirty="0" smtClean="0"/>
          </a:p>
          <a:p>
            <a:r>
              <a:rPr lang="en-US" baseline="0" dirty="0" smtClean="0"/>
              <a:t>This is a pretty informal group, so please ask questions as we go along.</a:t>
            </a:r>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2</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urban</a:t>
            </a:r>
            <a:r>
              <a:rPr lang="en-US" baseline="0" dirty="0" smtClean="0"/>
              <a:t> locations, we are recommending increased use of green infrastructure through voluntary mechanisms and policy reform.</a:t>
            </a:r>
          </a:p>
          <a:p>
            <a:endParaRPr lang="en-US" baseline="0" dirty="0" smtClean="0"/>
          </a:p>
          <a:p>
            <a:r>
              <a:rPr lang="en-US" baseline="0" dirty="0" smtClean="0"/>
              <a:t>For those states and Ontario where fertilizers containing P for lawn care are not banned, we are recommending they be banned.  Although since Scott’s and other fertilizers are now P free there are options for the consumer.</a:t>
            </a:r>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20</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many of our recommendations on monitoring and</a:t>
            </a:r>
            <a:r>
              <a:rPr lang="en-US" baseline="0" dirty="0" smtClean="0"/>
              <a:t> research will also be familiar.</a:t>
            </a:r>
          </a:p>
          <a:p>
            <a:endParaRPr lang="en-US" baseline="0" dirty="0" smtClean="0"/>
          </a:p>
          <a:p>
            <a:r>
              <a:rPr lang="en-US" baseline="0" dirty="0" smtClean="0"/>
              <a:t>Improved tributary monitoring, particularly for wet weather events is needed.</a:t>
            </a:r>
          </a:p>
          <a:p>
            <a:endParaRPr lang="en-US" baseline="0" dirty="0" smtClean="0"/>
          </a:p>
          <a:p>
            <a:r>
              <a:rPr lang="en-US" baseline="0" dirty="0" smtClean="0"/>
              <a:t>We need a better understanding of Detroit River loads because there has not been adequate monitoring between the L Huron outlet and DR outlet, and the results that are available tell varying stories.</a:t>
            </a:r>
          </a:p>
          <a:p>
            <a:endParaRPr lang="en-US" baseline="0" dirty="0" smtClean="0"/>
          </a:p>
          <a:p>
            <a:r>
              <a:rPr lang="en-US" baseline="0" dirty="0" smtClean="0"/>
              <a:t>The effectiveness of BMPs in removing DRP needs to improve</a:t>
            </a:r>
          </a:p>
          <a:p>
            <a:endParaRPr lang="en-US" baseline="0" dirty="0" smtClean="0"/>
          </a:p>
          <a:p>
            <a:r>
              <a:rPr lang="en-US" baseline="0" dirty="0" smtClean="0"/>
              <a:t>On the research side, multiple models for LE nutrient effects are needed.</a:t>
            </a:r>
          </a:p>
          <a:p>
            <a:endParaRPr lang="en-US" baseline="0" dirty="0" smtClean="0"/>
          </a:p>
          <a:p>
            <a:r>
              <a:rPr lang="en-US" baseline="0" dirty="0" smtClean="0"/>
              <a:t>There needs to be an improved understanding of the effect of dredge spoil’s impacts on HABs in the WB, and the Corps has some work underway.</a:t>
            </a:r>
          </a:p>
          <a:p>
            <a:endParaRPr lang="en-US" baseline="0" dirty="0" smtClean="0"/>
          </a:p>
          <a:p>
            <a:r>
              <a:rPr lang="en-US" baseline="0" dirty="0" smtClean="0"/>
              <a:t>We need to improve our understanding of the effects of climate change on fish communities.</a:t>
            </a:r>
          </a:p>
          <a:p>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21</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currently finalizing our LEEP report, and hope to have Commissioner approval next week so it can go to layout and printing.</a:t>
            </a:r>
          </a:p>
          <a:p>
            <a:endParaRPr lang="en-US" baseline="0" dirty="0" smtClean="0"/>
          </a:p>
          <a:p>
            <a:r>
              <a:rPr lang="en-US" baseline="0" dirty="0" smtClean="0"/>
              <a:t>A tentative date of February 27 has been set for public release, and our intent is to have it to the governments prior to public release.  There will be legislative and agency briefings on the report immediately before the public release, also.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balance of the triennial Priority Cycle we plan to further investigate the effects of LE HABs on human health through exposures from drinking water and recreational activities,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Hold a modeling workshop to improve </a:t>
            </a:r>
            <a:r>
              <a:rPr lang="en-US" sz="1200" kern="1200" dirty="0" smtClean="0">
                <a:solidFill>
                  <a:schemeClr val="tx1"/>
                </a:solidFill>
                <a:effectLst/>
                <a:latin typeface="+mn-lt"/>
                <a:ea typeface="+mn-ea"/>
                <a:cs typeface="+mn-cs"/>
              </a:rPr>
              <a:t>the application of water quality models in addressing excessive nutrient loading in Lake Erie and its watershed</a:t>
            </a:r>
            <a:r>
              <a:rPr lang="en-US" sz="1200" kern="1200" baseline="0" dirty="0" smtClean="0">
                <a:solidFill>
                  <a:schemeClr val="tx1"/>
                </a:solidFill>
                <a:effectLst/>
                <a:latin typeface="+mn-lt"/>
                <a:ea typeface="+mn-ea"/>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Develop a more complete understanding of the economic impacts of Lake Erie eutrophication and the economic benefits of addressing the nutrient threat.</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22</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Are there any questions?</a:t>
            </a:r>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23</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started I wanted to remind you about</a:t>
            </a:r>
            <a:r>
              <a:rPr lang="en-US" baseline="0" dirty="0" smtClean="0"/>
              <a:t> the origins of the IJC, and so I include a quote from the 1909 Boundary Waters Treaty, which I think still holds just a little bit of inspiration over a century later as it speaks to binational cooperation on the management of transboundary waters.</a:t>
            </a:r>
          </a:p>
          <a:p>
            <a:endParaRPr lang="en-US" baseline="0" dirty="0" smtClean="0"/>
          </a:p>
          <a:p>
            <a:r>
              <a:rPr lang="en-US" baseline="0" dirty="0" smtClean="0"/>
              <a:t>Among other things, the Treaty established the IJC with a mandate to prevent and resolve disputes related to our shared waters.</a:t>
            </a:r>
            <a:endParaRPr lang="en-US" dirty="0" smtClean="0"/>
          </a:p>
          <a:p>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3</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geographic scope</a:t>
            </a:r>
            <a:r>
              <a:rPr lang="en-US" baseline="0" dirty="0" smtClean="0"/>
              <a:t> of the IJC extends from coast to coast to coast, the GL occupy roughly 40% of that boundary and probably account for more than 40% of the overall activity of the IJC.</a:t>
            </a:r>
          </a:p>
        </p:txBody>
      </p:sp>
      <p:sp>
        <p:nvSpPr>
          <p:cNvPr id="4" name="Slide Number Placeholder 3"/>
          <p:cNvSpPr>
            <a:spLocks noGrp="1"/>
          </p:cNvSpPr>
          <p:nvPr>
            <p:ph type="sldNum" sz="quarter" idx="10"/>
          </p:nvPr>
        </p:nvSpPr>
        <p:spPr/>
        <p:txBody>
          <a:bodyPr/>
          <a:lstStyle/>
          <a:p>
            <a:fld id="{3C0BEB1F-E56C-419C-A504-1DD5A6C96008}" type="slidenum">
              <a:rPr lang="en-US" smtClean="0"/>
              <a:t>4</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the IJC has a</a:t>
            </a:r>
            <a:r>
              <a:rPr lang="en-US" sz="1200" kern="1200" baseline="0" dirty="0" smtClean="0">
                <a:solidFill>
                  <a:schemeClr val="tx1"/>
                </a:solidFill>
                <a:effectLst/>
                <a:latin typeface="+mn-lt"/>
                <a:ea typeface="+mn-ea"/>
                <a:cs typeface="+mn-cs"/>
              </a:rPr>
              <a:t> regulatory role in projects that alter the flows of levels of transboundary waters, including 3 in the GL, our primary role in the GL is described in the Great Lakes Water Quality Agreement.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Before I get to the IJC, I want to emphasize that the responsibility </a:t>
            </a:r>
            <a:r>
              <a:rPr lang="en-US" sz="1200" kern="1200" dirty="0" smtClean="0">
                <a:solidFill>
                  <a:schemeClr val="tx1"/>
                </a:solidFill>
                <a:effectLst/>
                <a:latin typeface="+mn-lt"/>
                <a:ea typeface="+mn-ea"/>
                <a:cs typeface="+mn-cs"/>
              </a:rPr>
              <a:t>for the development and implementation of plans, programs, policies and related activities to address Lake Erie water quality rests with the governments of the United States and </a:t>
            </a:r>
            <a:r>
              <a:rPr lang="en-US" sz="1200" kern="1200" dirty="0" smtClean="0">
                <a:solidFill>
                  <a:schemeClr val="tx1"/>
                </a:solidFill>
                <a:effectLst/>
                <a:latin typeface="+mn-lt"/>
                <a:ea typeface="+mn-ea"/>
                <a:cs typeface="+mn-cs"/>
              </a:rPr>
              <a:t>Canada, and the IJC respects that our role is not to implement.</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Rather, our role is described primarily in </a:t>
            </a:r>
            <a:r>
              <a:rPr lang="en-US" dirty="0" smtClean="0"/>
              <a:t>Articles 7 &amp; 8 of the Agreement, and can be summarized into three main themes:</a:t>
            </a:r>
          </a:p>
          <a:p>
            <a:endParaRPr lang="en-US" dirty="0" smtClean="0"/>
          </a:p>
          <a:p>
            <a:r>
              <a:rPr lang="en-US" dirty="0" smtClean="0"/>
              <a:t>First, tendering advice and recommendations to the</a:t>
            </a:r>
            <a:r>
              <a:rPr lang="en-US" baseline="0" dirty="0" smtClean="0"/>
              <a:t> Parties related to water quality.  While a primary focus is on science advice, the social, economic and environmental aspects of current and emerging issues are all included.</a:t>
            </a:r>
          </a:p>
          <a:p>
            <a:endParaRPr lang="en-US" baseline="0" dirty="0" smtClean="0"/>
          </a:p>
          <a:p>
            <a:r>
              <a:rPr lang="en-US" baseline="0" dirty="0" smtClean="0"/>
              <a:t>Second, to periodically assess the progress of the governments towards the general and specific objectives of the Agreement, including the programs and measures described in the Annexes</a:t>
            </a:r>
          </a:p>
          <a:p>
            <a:endParaRPr lang="en-US" baseline="0" dirty="0" smtClean="0"/>
          </a:p>
          <a:p>
            <a:r>
              <a:rPr lang="en-US" baseline="0" dirty="0" smtClean="0"/>
              <a:t>Third, to consult with the public about issues related to GL water quality, including options for restoring and protecting those waters.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IJC has three Boards that advise the Commission, including the policy-oriented Water Quality Board, the science, research and monitoring oriented Science Advisory Board, and the human health-oriented Health Professionals Advisory Board.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would note that we offer our LEEP report to the governments in relation to Article</a:t>
            </a:r>
            <a:r>
              <a:rPr lang="en-US" sz="1200" kern="1200" baseline="0" dirty="0" smtClean="0">
                <a:solidFill>
                  <a:schemeClr val="tx1"/>
                </a:solidFill>
                <a:effectLst/>
                <a:latin typeface="+mn-lt"/>
                <a:ea typeface="+mn-ea"/>
                <a:cs typeface="+mn-cs"/>
              </a:rPr>
              <a:t> 7(l) of the Agreement.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5</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most</a:t>
            </a:r>
            <a:r>
              <a:rPr lang="en-US" baseline="0" dirty="0" smtClean="0"/>
              <a:t> of you know, the IJC has long completed in depth investigations through a series of Priority Cycles.  These cycles used to renewed biennially, but under the 2012 Protocol will be triennial cycles.  For the current triennial Priority Cycle we have three priorities:</a:t>
            </a:r>
          </a:p>
          <a:p>
            <a:endParaRPr lang="en-US" baseline="0" dirty="0" smtClean="0"/>
          </a:p>
          <a:p>
            <a:r>
              <a:rPr lang="en-US" baseline="0" dirty="0" smtClean="0"/>
              <a:t>The first is our LEEP, the second focuses on the development of a related set of ecological, human health and program effectiveness indicators, and the third involves an assessment of the capacity of science and geospatial information programs to achieve the objectives of the Agreement.</a:t>
            </a:r>
          </a:p>
        </p:txBody>
      </p:sp>
      <p:sp>
        <p:nvSpPr>
          <p:cNvPr id="4" name="Slide Number Placeholder 3"/>
          <p:cNvSpPr>
            <a:spLocks noGrp="1"/>
          </p:cNvSpPr>
          <p:nvPr>
            <p:ph type="sldNum" sz="quarter" idx="10"/>
          </p:nvPr>
        </p:nvSpPr>
        <p:spPr/>
        <p:txBody>
          <a:bodyPr/>
          <a:lstStyle/>
          <a:p>
            <a:fld id="{3C0BEB1F-E56C-419C-A504-1DD5A6C96008}" type="slidenum">
              <a:rPr lang="en-US" smtClean="0"/>
              <a:t>6</a:t>
            </a:fld>
            <a:endParaRPr lang="en-US" dirty="0"/>
          </a:p>
        </p:txBody>
      </p:sp>
    </p:spTree>
    <p:extLst>
      <p:ext uri="{BB962C8B-B14F-4D97-AF65-F5344CB8AC3E}">
        <p14:creationId xmlns:p14="http://schemas.microsoft.com/office/powerpoint/2010/main" val="2934631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the objective</a:t>
            </a:r>
            <a:r>
              <a:rPr lang="en-US" sz="1200" kern="1200" baseline="0" dirty="0" smtClean="0">
                <a:solidFill>
                  <a:schemeClr val="tx1"/>
                </a:solidFill>
                <a:effectLst/>
                <a:latin typeface="+mn-lt"/>
                <a:ea typeface="+mn-ea"/>
                <a:cs typeface="+mn-cs"/>
              </a:rPr>
              <a:t> of LEEP is to provide science and policy advice to the governments in relation to nutrient loads and nuisance and harmful algal blooms.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 want to mention right off the bat that the report focuses on the western and central basis, where large majority of nutrient loadings occur, and where the effect of excess nutrients are most pronounced.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For the </a:t>
            </a:r>
            <a:r>
              <a:rPr lang="en-US" sz="1200" kern="1200" dirty="0" smtClean="0">
                <a:solidFill>
                  <a:schemeClr val="tx1"/>
                </a:solidFill>
                <a:effectLst/>
                <a:latin typeface="+mn-lt"/>
                <a:ea typeface="+mn-ea"/>
                <a:cs typeface="+mn-cs"/>
              </a:rPr>
              <a:t>2003-11 period of record, the western basin received 64% of the average loads, while the central received 26% and the eastern basin received 11%.</a:t>
            </a:r>
          </a:p>
          <a:p>
            <a:endParaRPr lang="en-US" dirty="0"/>
          </a:p>
        </p:txBody>
      </p:sp>
      <p:sp>
        <p:nvSpPr>
          <p:cNvPr id="4" name="Slide Number Placeholder 3"/>
          <p:cNvSpPr>
            <a:spLocks noGrp="1"/>
          </p:cNvSpPr>
          <p:nvPr>
            <p:ph type="sldNum" sz="quarter" idx="10"/>
          </p:nvPr>
        </p:nvSpPr>
        <p:spPr/>
        <p:txBody>
          <a:bodyPr/>
          <a:lstStyle/>
          <a:p>
            <a:fld id="{3C0BEB1F-E56C-419C-A504-1DD5A6C96008}" type="slidenum">
              <a:rPr lang="en-US" smtClean="0"/>
              <a:t>7</a:t>
            </a:fld>
            <a:endParaRPr lang="en-US" dirty="0"/>
          </a:p>
        </p:txBody>
      </p:sp>
    </p:spTree>
    <p:extLst>
      <p:ext uri="{BB962C8B-B14F-4D97-AF65-F5344CB8AC3E}">
        <p14:creationId xmlns:p14="http://schemas.microsoft.com/office/powerpoint/2010/main" val="1618853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a:t>
            </a:r>
            <a:r>
              <a:rPr lang="en-US" baseline="0" dirty="0" smtClean="0"/>
              <a:t> the IJC’s effort is one of just several recent or ongoing efforts related to the nutrient threat in Lake Erie.  It goes without saying that the LE LAMP and the Millennium Network will have a central role to play in framing and enabling solutions to the nutrient problem in Lake Erie, among other issues.</a:t>
            </a:r>
          </a:p>
        </p:txBody>
      </p:sp>
      <p:sp>
        <p:nvSpPr>
          <p:cNvPr id="4" name="Slide Number Placeholder 3"/>
          <p:cNvSpPr>
            <a:spLocks noGrp="1"/>
          </p:cNvSpPr>
          <p:nvPr>
            <p:ph type="sldNum" sz="quarter" idx="10"/>
          </p:nvPr>
        </p:nvSpPr>
        <p:spPr/>
        <p:txBody>
          <a:bodyPr/>
          <a:lstStyle/>
          <a:p>
            <a:fld id="{3C0BEB1F-E56C-419C-A504-1DD5A6C96008}" type="slidenum">
              <a:rPr lang="en-US" smtClean="0"/>
              <a:t>8</a:t>
            </a:fld>
            <a:endParaRPr lang="en-US" dirty="0"/>
          </a:p>
        </p:txBody>
      </p:sp>
    </p:spTree>
    <p:extLst>
      <p:ext uri="{BB962C8B-B14F-4D97-AF65-F5344CB8AC3E}">
        <p14:creationId xmlns:p14="http://schemas.microsoft.com/office/powerpoint/2010/main" val="400414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in terms of the study process, it</a:t>
            </a:r>
            <a:r>
              <a:rPr lang="en-US" baseline="0" dirty="0" smtClean="0"/>
              <a:t> started roughly 2 years ago with the formation of a TAcLE WG by the IJC’s SAB.  It was co-chaired by Sue Watson from EC and Dave Carpenter from the University of Albany.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***TAcLE prepared the science synthesis that is the main focus of the LEEP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you can see from this slide, there were consultations on the proposed IJC approach for the study, after which the TAcLE Work Group prepared several related review papers on a variety of nutrient related topics. </a:t>
            </a:r>
            <a:r>
              <a:rPr lang="en-US" dirty="0" smtClean="0"/>
              <a:t>LEEP</a:t>
            </a:r>
            <a:r>
              <a:rPr lang="en-US" baseline="0" dirty="0" smtClean="0"/>
              <a:t> work focused primarily on scientific priorities, although it included socio-economic and regulatory themes as part of a comprehensive approach.</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science papers were discussed at an expert workshop held a year ago in Windsor, and then IJC staff used the final TAcLE report and the review papers to develop a draft LEEP report which was released for comments in late August of last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heard from hundreds of residents and organizations during 7 open houses, and over 60 written submissions via our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currently in the throes of finalizing a revised report, which we hope to release by the end of this month.</a:t>
            </a:r>
          </a:p>
        </p:txBody>
      </p:sp>
      <p:sp>
        <p:nvSpPr>
          <p:cNvPr id="4" name="Slide Number Placeholder 3"/>
          <p:cNvSpPr>
            <a:spLocks noGrp="1"/>
          </p:cNvSpPr>
          <p:nvPr>
            <p:ph type="sldNum" sz="quarter" idx="10"/>
          </p:nvPr>
        </p:nvSpPr>
        <p:spPr/>
        <p:txBody>
          <a:bodyPr/>
          <a:lstStyle/>
          <a:p>
            <a:fld id="{3C0BEB1F-E56C-419C-A504-1DD5A6C96008}" type="slidenum">
              <a:rPr lang="en-US" smtClean="0"/>
              <a:t>9</a:t>
            </a:fld>
            <a:endParaRPr lang="en-US" dirty="0"/>
          </a:p>
        </p:txBody>
      </p:sp>
    </p:spTree>
    <p:extLst>
      <p:ext uri="{BB962C8B-B14F-4D97-AF65-F5344CB8AC3E}">
        <p14:creationId xmlns:p14="http://schemas.microsoft.com/office/powerpoint/2010/main" val="88599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51D3E1-2463-458D-8A34-DA4A4B9A31D8}" type="datetime1">
              <a:rPr lang="en-US" smtClean="0"/>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B38F42-BC13-42AD-A2FA-A9D33DADE33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54BB5-B2E2-4951-9BE6-298E25FAED17}" type="datetime1">
              <a:rPr lang="en-US" smtClean="0"/>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B38F42-BC13-42AD-A2FA-A9D33DADE33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6558563C-D868-468F-B8E3-1F9160AFD8F4}" type="datetime1">
              <a:rPr lang="en-US" smtClean="0"/>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B38F42-BC13-42AD-A2FA-A9D33DADE336}"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E58A7-FD01-4B26-B107-472614DD8346}" type="datetime1">
              <a:rPr lang="en-US" smtClean="0"/>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B38F42-BC13-42AD-A2FA-A9D33DADE336}"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DA233F-B46B-48A5-8067-3E4950AE75E5}" type="datetime1">
              <a:rPr lang="en-US" smtClean="0"/>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B38F42-BC13-42AD-A2FA-A9D33DADE33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B0DF4DD-A0FD-4379-B3D8-A68D0F298ADB}" type="datetime1">
              <a:rPr lang="en-US" smtClean="0"/>
              <a:t>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B38F42-BC13-42AD-A2FA-A9D33DADE336}"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C30450-A25B-400A-B6A7-95C7E3376EEE}" type="datetime1">
              <a:rPr lang="en-US" smtClean="0"/>
              <a:t>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B38F42-BC13-42AD-A2FA-A9D33DADE33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664634-A0D5-4A1C-8441-6C15784D1B5A}" type="datetime1">
              <a:rPr lang="en-US" smtClean="0"/>
              <a:t>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B38F42-BC13-42AD-A2FA-A9D33DADE33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F319EBF8-7C06-4997-A414-5B0774051114}" type="datetime1">
              <a:rPr lang="en-US" smtClean="0"/>
              <a:t>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B38F42-BC13-42AD-A2FA-A9D33DADE33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82DFC199-C475-4AC7-A8DC-5E9F9CA31CAB}" type="datetime1">
              <a:rPr lang="en-US" smtClean="0"/>
              <a:t>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B38F42-BC13-42AD-A2FA-A9D33DADE336}"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7FB00-A400-48D6-A3C4-FD381F68C2AE}" type="datetime1">
              <a:rPr lang="en-US" smtClean="0"/>
              <a:t>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B38F42-BC13-42AD-A2FA-A9D33DADE336}"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C1D4081-7E9E-4EF0-9691-8CBEE1BF1814}" type="datetime1">
              <a:rPr lang="en-US" smtClean="0"/>
              <a:t>2/7/2014</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8B38F42-BC13-42AD-A2FA-A9D33DADE336}"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90600"/>
            <a:ext cx="8686800" cy="2743200"/>
          </a:xfrm>
        </p:spPr>
        <p:txBody>
          <a:bodyPr anchor="t">
            <a:normAutofit/>
          </a:bodyPr>
          <a:lstStyle/>
          <a:p>
            <a:r>
              <a:rPr lang="en-US" dirty="0" smtClean="0"/>
              <a:t>Lake Erie Ecosystem Priority (LEEP): </a:t>
            </a:r>
            <a:r>
              <a:rPr lang="en-US" sz="2700" dirty="0" smtClean="0"/>
              <a:t>Scientific Findings and Policy Recommendations to Reduce Nutrient Loadings and Harmful Algal </a:t>
            </a:r>
            <a:r>
              <a:rPr lang="en-US" sz="2700" dirty="0" smtClean="0"/>
              <a:t>Blooms</a:t>
            </a:r>
            <a:br>
              <a:rPr lang="en-US" sz="2700" dirty="0" smtClean="0"/>
            </a:br>
            <a:r>
              <a:rPr lang="en-US" sz="800" dirty="0" smtClean="0"/>
              <a:t> </a:t>
            </a:r>
            <a:r>
              <a:rPr lang="en-US" dirty="0" smtClean="0"/>
              <a:t/>
            </a:r>
            <a:br>
              <a:rPr lang="en-US" dirty="0" smtClean="0"/>
            </a:br>
            <a:r>
              <a:rPr lang="en-US" dirty="0" smtClean="0"/>
              <a:t>- Report Overview -</a:t>
            </a:r>
            <a:endParaRPr lang="en-US" dirty="0"/>
          </a:p>
        </p:txBody>
      </p:sp>
      <p:sp>
        <p:nvSpPr>
          <p:cNvPr id="3" name="Subtitle 2"/>
          <p:cNvSpPr>
            <a:spLocks noGrp="1"/>
          </p:cNvSpPr>
          <p:nvPr>
            <p:ph type="subTitle" idx="1"/>
          </p:nvPr>
        </p:nvSpPr>
        <p:spPr>
          <a:xfrm>
            <a:off x="838200" y="4114800"/>
            <a:ext cx="6032500" cy="1524000"/>
          </a:xfrm>
        </p:spPr>
        <p:txBody>
          <a:bodyPr>
            <a:noAutofit/>
          </a:bodyPr>
          <a:lstStyle/>
          <a:p>
            <a:pPr algn="l">
              <a:spcBef>
                <a:spcPts val="0"/>
              </a:spcBef>
            </a:pPr>
            <a:r>
              <a:rPr lang="en-US" i="1" dirty="0" smtClean="0">
                <a:solidFill>
                  <a:schemeClr val="tx2">
                    <a:lumMod val="60000"/>
                    <a:lumOff val="40000"/>
                  </a:schemeClr>
                </a:solidFill>
              </a:rPr>
              <a:t>Lake Erie LAMP Work Group</a:t>
            </a:r>
          </a:p>
          <a:p>
            <a:pPr algn="l">
              <a:spcBef>
                <a:spcPts val="0"/>
              </a:spcBef>
            </a:pPr>
            <a:r>
              <a:rPr lang="en-US" i="1" dirty="0" smtClean="0">
                <a:solidFill>
                  <a:schemeClr val="tx2">
                    <a:lumMod val="60000"/>
                    <a:lumOff val="40000"/>
                  </a:schemeClr>
                </a:solidFill>
              </a:rPr>
              <a:t>February 10, 2014</a:t>
            </a:r>
          </a:p>
          <a:p>
            <a:pPr algn="l">
              <a:spcBef>
                <a:spcPts val="0"/>
              </a:spcBef>
            </a:pPr>
            <a:r>
              <a:rPr lang="en-US" i="1" dirty="0" smtClean="0">
                <a:solidFill>
                  <a:schemeClr val="tx2">
                    <a:lumMod val="60000"/>
                    <a:lumOff val="40000"/>
                  </a:schemeClr>
                </a:solidFill>
              </a:rPr>
              <a:t>Tom Ridge Centre - Erie, PA</a:t>
            </a:r>
            <a:endParaRPr lang="en-US" i="1" dirty="0">
              <a:solidFill>
                <a:schemeClr val="tx2">
                  <a:lumMod val="60000"/>
                  <a:lumOff val="40000"/>
                </a:schemeClr>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334000"/>
            <a:ext cx="1143000" cy="1066800"/>
          </a:xfrm>
          <a:prstGeom prst="rect">
            <a:avLst/>
          </a:prstGeom>
          <a:noFill/>
          <a:ln>
            <a:noFill/>
          </a:ln>
        </p:spPr>
      </p:pic>
    </p:spTree>
    <p:extLst>
      <p:ext uri="{BB962C8B-B14F-4D97-AF65-F5344CB8AC3E}">
        <p14:creationId xmlns:p14="http://schemas.microsoft.com/office/powerpoint/2010/main" val="3490101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12738"/>
            <a:ext cx="8686800" cy="1252728"/>
          </a:xfrm>
        </p:spPr>
        <p:txBody>
          <a:bodyPr>
            <a:normAutofit/>
          </a:bodyPr>
          <a:lstStyle/>
          <a:p>
            <a:r>
              <a:rPr lang="en-US" sz="2800" dirty="0" smtClean="0"/>
              <a:t>Estimated Annual External TP Loads to Lake Erie (MT)</a:t>
            </a:r>
            <a:endParaRPr lang="en-US" sz="2800"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612775" y="6172200"/>
            <a:ext cx="7239000" cy="304800"/>
          </a:xfrm>
        </p:spPr>
        <p:txBody>
          <a:bodyPr>
            <a:normAutofit fontScale="25000" lnSpcReduction="20000"/>
          </a:bodyPr>
          <a:lstStyle/>
          <a:p>
            <a:pPr marL="0" indent="0">
              <a:buNone/>
            </a:pPr>
            <a:endParaRPr lang="en-US" dirty="0"/>
          </a:p>
          <a:p>
            <a:pPr marL="0" indent="0">
              <a:buNone/>
            </a:pPr>
            <a:r>
              <a:rPr lang="en-US" dirty="0" smtClean="0"/>
              <a:t>Source: Dolan</a:t>
            </a:r>
          </a:p>
        </p:txBody>
      </p:sp>
      <p:sp>
        <p:nvSpPr>
          <p:cNvPr id="6" name="Slide Number Placeholder 5"/>
          <p:cNvSpPr>
            <a:spLocks noGrp="1"/>
          </p:cNvSpPr>
          <p:nvPr>
            <p:ph type="sldNum" sz="quarter" idx="12"/>
          </p:nvPr>
        </p:nvSpPr>
        <p:spPr/>
        <p:txBody>
          <a:bodyPr/>
          <a:lstStyle/>
          <a:p>
            <a:fld id="{28B38F42-BC13-42AD-A2FA-A9D33DADE336}" type="slidenum">
              <a:rPr lang="en-US" smtClean="0"/>
              <a:t>10</a:t>
            </a:fld>
            <a:endParaRPr lang="en-US" dirty="0"/>
          </a:p>
        </p:txBody>
      </p:sp>
      <p:pic>
        <p:nvPicPr>
          <p:cNvPr id="7" name="Picture 6"/>
          <p:cNvPicPr/>
          <p:nvPr/>
        </p:nvPicPr>
        <p:blipFill>
          <a:blip r:embed="rId3"/>
          <a:stretch>
            <a:fillRect/>
          </a:stretch>
        </p:blipFill>
        <p:spPr>
          <a:xfrm>
            <a:off x="460375" y="1371600"/>
            <a:ext cx="8201025" cy="4800600"/>
          </a:xfrm>
          <a:prstGeom prst="rect">
            <a:avLst/>
          </a:prstGeom>
        </p:spPr>
      </p:pic>
    </p:spTree>
    <p:extLst>
      <p:ext uri="{BB962C8B-B14F-4D97-AF65-F5344CB8AC3E}">
        <p14:creationId xmlns:p14="http://schemas.microsoft.com/office/powerpoint/2010/main" val="3816501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p:cNvSpPr>
            <a:spLocks noGrp="1"/>
          </p:cNvSpPr>
          <p:nvPr>
            <p:ph type="sldNum" sz="quarter" idx="12"/>
          </p:nvPr>
        </p:nvSpPr>
        <p:spPr/>
        <p:txBody>
          <a:bodyPr/>
          <a:lstStyle/>
          <a:p>
            <a:fld id="{28B38F42-BC13-42AD-A2FA-A9D33DADE336}" type="slidenum">
              <a:rPr lang="en-US" smtClean="0"/>
              <a:t>11</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0075" y="533400"/>
            <a:ext cx="7893864" cy="527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914400" y="5943600"/>
            <a:ext cx="8229600" cy="448056"/>
          </a:xfrm>
        </p:spPr>
        <p:txBody>
          <a:bodyPr>
            <a:normAutofit/>
          </a:bodyPr>
          <a:lstStyle/>
          <a:p>
            <a:pPr algn="l"/>
            <a:r>
              <a:rPr lang="en-US" sz="1100" dirty="0" smtClean="0">
                <a:solidFill>
                  <a:schemeClr val="tx1"/>
                </a:solidFill>
              </a:rPr>
              <a:t>Source: Heidelberg University, unpublished data</a:t>
            </a:r>
            <a:endParaRPr lang="en-US" sz="1100" dirty="0">
              <a:solidFill>
                <a:schemeClr val="tx1"/>
              </a:solidFill>
            </a:endParaRPr>
          </a:p>
        </p:txBody>
      </p:sp>
    </p:spTree>
    <p:extLst>
      <p:ext uri="{BB962C8B-B14F-4D97-AF65-F5344CB8AC3E}">
        <p14:creationId xmlns:p14="http://schemas.microsoft.com/office/powerpoint/2010/main" val="1406595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a:bodyPr>
          <a:lstStyle/>
          <a:p>
            <a:r>
              <a:rPr lang="en-US" dirty="0" smtClean="0"/>
              <a:t>Key Findings – Phosphorus Loading</a:t>
            </a:r>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1752600"/>
            <a:ext cx="7239000" cy="4495800"/>
          </a:xfrm>
        </p:spPr>
        <p:txBody>
          <a:bodyPr>
            <a:normAutofit fontScale="92500" lnSpcReduction="10000"/>
          </a:bodyPr>
          <a:lstStyle/>
          <a:p>
            <a:r>
              <a:rPr lang="en-US" dirty="0" smtClean="0"/>
              <a:t>2011 sources:</a:t>
            </a:r>
          </a:p>
          <a:p>
            <a:pPr marL="0" indent="0">
              <a:buNone/>
            </a:pPr>
            <a:r>
              <a:rPr lang="en-US" dirty="0"/>
              <a:t>	</a:t>
            </a:r>
            <a:r>
              <a:rPr lang="en-US" dirty="0" smtClean="0"/>
              <a:t>&gt;50% monitored agricultural/rural NPS</a:t>
            </a:r>
          </a:p>
          <a:p>
            <a:pPr marL="0" indent="0">
              <a:buNone/>
            </a:pPr>
            <a:r>
              <a:rPr lang="en-US" dirty="0"/>
              <a:t>	</a:t>
            </a:r>
            <a:r>
              <a:rPr lang="en-US" dirty="0" smtClean="0"/>
              <a:t>~ 16% unmonitored NPS</a:t>
            </a:r>
          </a:p>
          <a:p>
            <a:pPr marL="0" indent="0">
              <a:buNone/>
            </a:pPr>
            <a:r>
              <a:rPr lang="en-US" dirty="0"/>
              <a:t>	</a:t>
            </a:r>
            <a:r>
              <a:rPr lang="en-US" dirty="0" smtClean="0"/>
              <a:t>~ 16% point sources</a:t>
            </a:r>
          </a:p>
          <a:p>
            <a:pPr marL="0" indent="0">
              <a:buNone/>
            </a:pPr>
            <a:r>
              <a:rPr lang="en-US" dirty="0"/>
              <a:t>	</a:t>
            </a:r>
            <a:r>
              <a:rPr lang="en-US" dirty="0" smtClean="0"/>
              <a:t>4-6% from Lake Huron</a:t>
            </a:r>
          </a:p>
          <a:p>
            <a:pPr marL="0" indent="0">
              <a:buNone/>
            </a:pPr>
            <a:r>
              <a:rPr lang="en-US" dirty="0"/>
              <a:t>	</a:t>
            </a:r>
            <a:r>
              <a:rPr lang="en-US" dirty="0" smtClean="0"/>
              <a:t>4-6% from atmospheric</a:t>
            </a:r>
          </a:p>
          <a:p>
            <a:r>
              <a:rPr lang="en-US" dirty="0" smtClean="0"/>
              <a:t>Agricultural operations are the major source of NPS loads</a:t>
            </a:r>
          </a:p>
          <a:p>
            <a:pPr marL="0" indent="0">
              <a:buNone/>
            </a:pPr>
            <a:r>
              <a:rPr lang="en-US" dirty="0"/>
              <a:t>	</a:t>
            </a:r>
            <a:r>
              <a:rPr lang="en-US" dirty="0" smtClean="0"/>
              <a:t>84% row crops, 16% manure (Ohio)</a:t>
            </a:r>
          </a:p>
          <a:p>
            <a:r>
              <a:rPr lang="en-US" dirty="0" smtClean="0"/>
              <a:t>Increasing influence of DRP vs. TP</a:t>
            </a:r>
          </a:p>
          <a:p>
            <a:r>
              <a:rPr lang="en-US" dirty="0" smtClean="0"/>
              <a:t>At least half of annual load from March 1 – June </a:t>
            </a:r>
            <a:r>
              <a:rPr lang="en-US" dirty="0" smtClean="0"/>
              <a:t>30</a:t>
            </a:r>
          </a:p>
          <a:p>
            <a:pPr marL="274320" lvl="1"/>
            <a:r>
              <a:rPr lang="en-US" sz="2400" dirty="0" smtClean="0"/>
              <a:t>Priority watersheds e.g., Maumee </a:t>
            </a:r>
            <a:r>
              <a:rPr lang="en-US" sz="2400" dirty="0"/>
              <a:t>delivers ~50% of WB load in high concentrations</a:t>
            </a:r>
          </a:p>
          <a:p>
            <a:pPr marL="0" indent="0">
              <a:buNone/>
            </a:pPr>
            <a:endParaRPr lang="en-US" dirty="0" smtClean="0"/>
          </a:p>
          <a:p>
            <a:endParaRPr lang="en-US" dirty="0" smtClean="0"/>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12</a:t>
            </a:fld>
            <a:endParaRPr lang="en-US" dirty="0"/>
          </a:p>
        </p:txBody>
      </p:sp>
    </p:spTree>
    <p:extLst>
      <p:ext uri="{BB962C8B-B14F-4D97-AF65-F5344CB8AC3E}">
        <p14:creationId xmlns:p14="http://schemas.microsoft.com/office/powerpoint/2010/main" val="2648059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a:bodyPr>
          <a:lstStyle/>
          <a:p>
            <a:r>
              <a:rPr lang="en-US" dirty="0" smtClean="0"/>
              <a:t>Key Findings – Effects</a:t>
            </a:r>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2438400"/>
            <a:ext cx="7239000" cy="3810000"/>
          </a:xfrm>
        </p:spPr>
        <p:txBody>
          <a:bodyPr>
            <a:normAutofit/>
          </a:bodyPr>
          <a:lstStyle/>
          <a:p>
            <a:r>
              <a:rPr lang="en-US" dirty="0" smtClean="0"/>
              <a:t>West basin HABs driven by high concentration loads from (primarily) Maumee R. and other Ohio </a:t>
            </a:r>
            <a:r>
              <a:rPr lang="en-US" dirty="0" smtClean="0"/>
              <a:t>tributaries</a:t>
            </a:r>
          </a:p>
          <a:p>
            <a:r>
              <a:rPr lang="en-US" dirty="0" smtClean="0"/>
              <a:t>Central </a:t>
            </a:r>
            <a:r>
              <a:rPr lang="en-US" dirty="0" smtClean="0"/>
              <a:t>basin hypoxia driven by west and central basin loads including low concentration, high load Detroit River</a:t>
            </a:r>
          </a:p>
          <a:p>
            <a:r>
              <a:rPr lang="en-US" dirty="0" smtClean="0"/>
              <a:t>East basin benthic algae influenced by local sources?</a:t>
            </a:r>
          </a:p>
          <a:p>
            <a:r>
              <a:rPr lang="en-US" dirty="0" smtClean="0"/>
              <a:t>Fish communities affected e.g., oxy-thermal squeeze</a:t>
            </a:r>
          </a:p>
          <a:p>
            <a:endParaRPr lang="en-US" dirty="0" smtClean="0"/>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13</a:t>
            </a:fld>
            <a:endParaRPr lang="en-US" dirty="0"/>
          </a:p>
        </p:txBody>
      </p:sp>
    </p:spTree>
    <p:extLst>
      <p:ext uri="{BB962C8B-B14F-4D97-AF65-F5344CB8AC3E}">
        <p14:creationId xmlns:p14="http://schemas.microsoft.com/office/powerpoint/2010/main" val="1340580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a:bodyPr>
          <a:lstStyle/>
          <a:p>
            <a:r>
              <a:rPr lang="en-US" dirty="0" smtClean="0"/>
              <a:t>Key Findings - Other</a:t>
            </a:r>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2438400"/>
            <a:ext cx="7239000" cy="3810000"/>
          </a:xfrm>
        </p:spPr>
        <p:txBody>
          <a:bodyPr>
            <a:normAutofit/>
          </a:bodyPr>
          <a:lstStyle/>
          <a:p>
            <a:endParaRPr lang="en-US" dirty="0"/>
          </a:p>
          <a:p>
            <a:r>
              <a:rPr lang="en-US" dirty="0" smtClean="0"/>
              <a:t>Confounding influence of climate change</a:t>
            </a:r>
          </a:p>
          <a:p>
            <a:r>
              <a:rPr lang="en-US" dirty="0" smtClean="0"/>
              <a:t>Limited data on economic effects and human health effects</a:t>
            </a:r>
          </a:p>
          <a:p>
            <a:r>
              <a:rPr lang="en-US" dirty="0" smtClean="0"/>
              <a:t>Limited understanding of the effectiveness of BMPs in removing DRP</a:t>
            </a:r>
          </a:p>
          <a:p>
            <a:r>
              <a:rPr lang="en-US" dirty="0" smtClean="0"/>
              <a:t>Uneven regulation and policy across Lake Erie jurisdictions</a:t>
            </a:r>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14</a:t>
            </a:fld>
            <a:endParaRPr lang="en-US" dirty="0"/>
          </a:p>
        </p:txBody>
      </p:sp>
    </p:spTree>
    <p:extLst>
      <p:ext uri="{BB962C8B-B14F-4D97-AF65-F5344CB8AC3E}">
        <p14:creationId xmlns:p14="http://schemas.microsoft.com/office/powerpoint/2010/main" val="3191784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a:bodyPr>
          <a:lstStyle/>
          <a:p>
            <a:r>
              <a:rPr lang="en-US" dirty="0" smtClean="0"/>
              <a:t>Recommendations</a:t>
            </a:r>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1219201" y="2438400"/>
            <a:ext cx="6612358" cy="3810000"/>
          </a:xfrm>
        </p:spPr>
        <p:txBody>
          <a:bodyPr>
            <a:normAutofit/>
          </a:bodyPr>
          <a:lstStyle/>
          <a:p>
            <a:pPr marL="0" indent="0">
              <a:buNone/>
            </a:pPr>
            <a:r>
              <a:rPr lang="en-US" dirty="0" smtClean="0"/>
              <a:t>Report includes 16 Recommendations addressing:</a:t>
            </a:r>
          </a:p>
          <a:p>
            <a:pPr marL="0" indent="0">
              <a:buNone/>
            </a:pPr>
            <a:endParaRPr lang="en-US" dirty="0" smtClean="0"/>
          </a:p>
          <a:p>
            <a:r>
              <a:rPr lang="en-US" dirty="0" smtClean="0"/>
              <a:t>Loading Targets</a:t>
            </a:r>
          </a:p>
          <a:p>
            <a:r>
              <a:rPr lang="en-US" dirty="0" smtClean="0"/>
              <a:t>Agricultural Sources</a:t>
            </a:r>
          </a:p>
          <a:p>
            <a:r>
              <a:rPr lang="en-US" dirty="0" smtClean="0"/>
              <a:t>Urban Sources</a:t>
            </a:r>
          </a:p>
          <a:p>
            <a:r>
              <a:rPr lang="en-US" dirty="0" smtClean="0"/>
              <a:t>Monitoring and Research</a:t>
            </a:r>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15</a:t>
            </a:fld>
            <a:endParaRPr lang="en-US" dirty="0"/>
          </a:p>
        </p:txBody>
      </p:sp>
    </p:spTree>
    <p:extLst>
      <p:ext uri="{BB962C8B-B14F-4D97-AF65-F5344CB8AC3E}">
        <p14:creationId xmlns:p14="http://schemas.microsoft.com/office/powerpoint/2010/main" val="2144949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fontScale="90000"/>
          </a:bodyPr>
          <a:lstStyle/>
          <a:p>
            <a:r>
              <a:rPr lang="en-US" dirty="0" smtClean="0"/>
              <a:t>Recommendations – Loading Targets</a:t>
            </a:r>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2438400"/>
            <a:ext cx="7239000" cy="3810000"/>
          </a:xfrm>
        </p:spPr>
        <p:txBody>
          <a:bodyPr>
            <a:normAutofit fontScale="92500" lnSpcReduction="10000"/>
          </a:bodyPr>
          <a:lstStyle/>
          <a:p>
            <a:pPr marL="0" indent="0">
              <a:buNone/>
            </a:pPr>
            <a:r>
              <a:rPr lang="en-US" dirty="0" smtClean="0"/>
              <a:t>Using Response Curves:</a:t>
            </a:r>
          </a:p>
          <a:p>
            <a:r>
              <a:rPr lang="en-US" dirty="0" smtClean="0"/>
              <a:t>To reduce WB cyanobacterial index to 1 (no/mild bloom) based on 2007-12 average, a 37% reduction in TP and 41% reduction in DRP will be required from Maumee River and WB tributaries (WB target load of 3,200MT)</a:t>
            </a:r>
            <a:endParaRPr lang="en-US" dirty="0"/>
          </a:p>
          <a:p>
            <a:r>
              <a:rPr lang="en-US" dirty="0" smtClean="0"/>
              <a:t>To reduce CB hypoxia to 2,000km</a:t>
            </a:r>
            <a:r>
              <a:rPr lang="en-US" baseline="30000" dirty="0" smtClean="0"/>
              <a:t>2</a:t>
            </a:r>
            <a:r>
              <a:rPr lang="en-US" dirty="0" smtClean="0"/>
              <a:t> and 10 days based on 2003-11 average, a 46% reduction in TP and 78% reduction in DRP will be required from WB and CB tributaries (WB and CB target load of 4,300MT)</a:t>
            </a:r>
          </a:p>
          <a:p>
            <a:endParaRPr lang="en-US" dirty="0"/>
          </a:p>
          <a:p>
            <a:r>
              <a:rPr lang="en-US" dirty="0" smtClean="0"/>
              <a:t>Solving one problem will not necessarily solve the other</a:t>
            </a:r>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16</a:t>
            </a:fld>
            <a:endParaRPr lang="en-US" dirty="0"/>
          </a:p>
        </p:txBody>
      </p:sp>
    </p:spTree>
    <p:extLst>
      <p:ext uri="{BB962C8B-B14F-4D97-AF65-F5344CB8AC3E}">
        <p14:creationId xmlns:p14="http://schemas.microsoft.com/office/powerpoint/2010/main" val="4028440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2438400"/>
            <a:ext cx="7239000" cy="3810000"/>
          </a:xfrm>
        </p:spPr>
        <p:txBody>
          <a:bodyPr>
            <a:normAutofit/>
          </a:bodyPr>
          <a:lstStyle/>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17</a:t>
            </a:fld>
            <a:endParaRPr lang="en-US" dirty="0"/>
          </a:p>
        </p:txBody>
      </p:sp>
      <p:sp>
        <p:nvSpPr>
          <p:cNvPr id="7" name="Rectangle 2"/>
          <p:cNvSpPr>
            <a:spLocks noChangeArrowheads="1"/>
          </p:cNvSpPr>
          <p:nvPr/>
        </p:nvSpPr>
        <p:spPr bwMode="auto">
          <a:xfrm>
            <a:off x="282575" y="388203"/>
            <a:ext cx="848042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Observed and Modeled Response Curve Relationship between TP Load and the Cyanobacterial Index (CI) for the Maumee River</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(plotted in relation to the spring (March-June) TP load, in metric tonnes [MT])</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11765" t="29424" r="7620" b="27599"/>
          <a:stretch>
            <a:fillRect/>
          </a:stretch>
        </p:blipFill>
        <p:spPr bwMode="auto">
          <a:xfrm>
            <a:off x="343348" y="2286000"/>
            <a:ext cx="8565777"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84175" y="5867400"/>
            <a:ext cx="39481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 modified from Stumpf </a:t>
            </a:r>
            <a:r>
              <a:rPr kumimoji="0" lang="en-US" altLang="en-US" sz="1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et al.</a:t>
            </a:r>
            <a:r>
              <a:rPr kumimoji="0" lang="en-US" alt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47263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414272"/>
          </a:xfrm>
        </p:spPr>
        <p:txBody>
          <a:bodyPr>
            <a:normAutofit fontScale="90000"/>
          </a:bodyPr>
          <a:lstStyle/>
          <a:p>
            <a:r>
              <a:rPr lang="en-US" sz="2000" b="1" dirty="0">
                <a:solidFill>
                  <a:schemeClr val="tx1"/>
                </a:solidFill>
              </a:rPr>
              <a:t>Response Curve Relationships between (A) Annual TP Loads and (B) Annual DRP Loads for the Western and Central Basins of Lake Erie and Hypoxic Area and Number of Hypoxic Days</a:t>
            </a:r>
            <a:r>
              <a:rPr lang="en-US" sz="2000" dirty="0">
                <a:solidFill>
                  <a:schemeClr val="tx1"/>
                </a:solidFill>
              </a:rPr>
              <a:t/>
            </a:r>
            <a:br>
              <a:rPr lang="en-US" sz="2000" dirty="0">
                <a:solidFill>
                  <a:schemeClr val="tx1"/>
                </a:solidFill>
              </a:rPr>
            </a:br>
            <a:r>
              <a:rPr lang="en-US" sz="2000" b="1" dirty="0">
                <a:solidFill>
                  <a:schemeClr val="tx1"/>
                </a:solidFill>
              </a:rPr>
              <a:t> </a:t>
            </a:r>
            <a:r>
              <a:rPr lang="en-US" sz="2000" dirty="0">
                <a:solidFill>
                  <a:schemeClr val="tx1"/>
                </a:solidFill>
              </a:rPr>
              <a:t/>
            </a:r>
            <a:br>
              <a:rPr lang="en-US" sz="2000" dirty="0">
                <a:solidFill>
                  <a:schemeClr val="tx1"/>
                </a:solidFill>
              </a:rPr>
            </a:br>
            <a:r>
              <a:rPr lang="en-US" sz="2000" dirty="0">
                <a:solidFill>
                  <a:schemeClr val="tx1"/>
                </a:solidFill>
              </a:rPr>
              <a:t>(Hypoxia area in km</a:t>
            </a:r>
            <a:r>
              <a:rPr lang="en-US" sz="2000" baseline="30000" dirty="0">
                <a:solidFill>
                  <a:schemeClr val="tx1"/>
                </a:solidFill>
              </a:rPr>
              <a:t>2</a:t>
            </a:r>
            <a:r>
              <a:rPr lang="en-US" sz="2000" dirty="0">
                <a:solidFill>
                  <a:schemeClr val="tx1"/>
                </a:solidFill>
              </a:rPr>
              <a:t>)</a:t>
            </a:r>
            <a:br>
              <a:rPr lang="en-US" sz="2000" dirty="0">
                <a:solidFill>
                  <a:schemeClr val="tx1"/>
                </a:solidFill>
              </a:rPr>
            </a:br>
            <a:endParaRPr lang="en-US" sz="2000" dirty="0">
              <a:solidFill>
                <a:schemeClr val="tx1"/>
              </a:solidFill>
            </a:endParaRPr>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5943600"/>
            <a:ext cx="7239000" cy="304800"/>
          </a:xfrm>
        </p:spPr>
        <p:txBody>
          <a:bodyPr>
            <a:normAutofit/>
          </a:bodyPr>
          <a:lstStyle/>
          <a:p>
            <a:pPr marL="0" indent="0">
              <a:buNone/>
            </a:pPr>
            <a:r>
              <a:rPr lang="en-US" sz="1200" dirty="0" smtClean="0"/>
              <a:t>Source</a:t>
            </a:r>
            <a:r>
              <a:rPr lang="en-US" sz="1200" dirty="0"/>
              <a:t>: Modified from Rucinski </a:t>
            </a:r>
            <a:r>
              <a:rPr lang="en-US" sz="1200" i="1" dirty="0"/>
              <a:t>et al</a:t>
            </a:r>
            <a:r>
              <a:rPr lang="en-US" sz="1200" dirty="0"/>
              <a:t>., 2010</a:t>
            </a:r>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18</a:t>
            </a:fld>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244" y="2228531"/>
            <a:ext cx="4008755" cy="2400935"/>
          </a:xfrm>
          <a:prstGeom prst="rect">
            <a:avLst/>
          </a:prstGeom>
          <a:noFill/>
          <a:ln w="12700">
            <a:solidFill>
              <a:schemeClr val="tx1"/>
            </a:solidFill>
          </a:ln>
        </p:spPr>
      </p:pic>
      <p:pic>
        <p:nvPicPr>
          <p:cNvPr id="8" name="Picture 7"/>
          <p:cNvPicPr/>
          <p:nvPr/>
        </p:nvPicPr>
        <p:blipFill rotWithShape="1">
          <a:blip r:embed="rId4" cstate="print">
            <a:extLst>
              <a:ext uri="{28A0092B-C50C-407E-A947-70E740481C1C}">
                <a14:useLocalDpi xmlns:a14="http://schemas.microsoft.com/office/drawing/2010/main" val="0"/>
              </a:ext>
            </a:extLst>
          </a:blip>
          <a:srcRect l="25000" t="56175" r="23530" b="5663"/>
          <a:stretch/>
        </p:blipFill>
        <p:spPr bwMode="auto">
          <a:xfrm>
            <a:off x="4724400" y="2215830"/>
            <a:ext cx="4078605" cy="2413635"/>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1519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a:bodyPr>
          <a:lstStyle/>
          <a:p>
            <a:r>
              <a:rPr lang="en-US" dirty="0" smtClean="0"/>
              <a:t>Recommendations – Ag/NPS</a:t>
            </a:r>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8" y="2057400"/>
            <a:ext cx="7865641" cy="4191000"/>
          </a:xfrm>
        </p:spPr>
        <p:txBody>
          <a:bodyPr>
            <a:normAutofit/>
          </a:bodyPr>
          <a:lstStyle/>
          <a:p>
            <a:r>
              <a:rPr lang="en-US" dirty="0" smtClean="0"/>
              <a:t>Incentive-based programs:</a:t>
            </a:r>
          </a:p>
          <a:p>
            <a:pPr marL="0" indent="0">
              <a:buNone/>
            </a:pPr>
            <a:r>
              <a:rPr lang="en-US" sz="1800" dirty="0" smtClean="0"/>
              <a:t>	Expand focus to include DRP and TP</a:t>
            </a:r>
          </a:p>
          <a:p>
            <a:pPr marL="0" indent="0">
              <a:buNone/>
            </a:pPr>
            <a:r>
              <a:rPr lang="en-US" sz="1800" dirty="0"/>
              <a:t>	</a:t>
            </a:r>
            <a:r>
              <a:rPr lang="en-US" sz="1800" dirty="0" smtClean="0"/>
              <a:t>Focus on critical March-June period</a:t>
            </a:r>
          </a:p>
          <a:p>
            <a:pPr marL="0" indent="0">
              <a:buNone/>
            </a:pPr>
            <a:r>
              <a:rPr lang="en-US" sz="1800" dirty="0"/>
              <a:t>	</a:t>
            </a:r>
            <a:r>
              <a:rPr lang="en-US" sz="1800" dirty="0" smtClean="0"/>
              <a:t>Focus on priority watersheds</a:t>
            </a:r>
          </a:p>
          <a:p>
            <a:pPr marL="0" indent="0">
              <a:buNone/>
            </a:pPr>
            <a:r>
              <a:rPr lang="en-US" sz="1800" dirty="0"/>
              <a:t>	</a:t>
            </a:r>
            <a:r>
              <a:rPr lang="en-US" sz="1800" dirty="0" smtClean="0"/>
              <a:t>Increase scale and intensity of projects</a:t>
            </a:r>
          </a:p>
          <a:p>
            <a:pPr marL="0" indent="0">
              <a:buNone/>
            </a:pPr>
            <a:endParaRPr lang="en-US" sz="1800" dirty="0"/>
          </a:p>
          <a:p>
            <a:pPr marL="0" indent="0">
              <a:buNone/>
            </a:pPr>
            <a:r>
              <a:rPr lang="en-US" dirty="0" smtClean="0"/>
              <a:t>Regulatory </a:t>
            </a:r>
            <a:r>
              <a:rPr lang="en-US" dirty="0" smtClean="0"/>
              <a:t>interventions:</a:t>
            </a:r>
          </a:p>
          <a:p>
            <a:pPr marL="0" indent="0">
              <a:buNone/>
            </a:pPr>
            <a:r>
              <a:rPr lang="en-US" sz="1800" dirty="0" smtClean="0"/>
              <a:t>	Mandatory certification standards for applicators</a:t>
            </a:r>
          </a:p>
          <a:p>
            <a:pPr marL="0" indent="0">
              <a:buNone/>
            </a:pPr>
            <a:r>
              <a:rPr lang="en-US" sz="1800" dirty="0"/>
              <a:t>	</a:t>
            </a:r>
            <a:r>
              <a:rPr lang="en-US" sz="1800" dirty="0" smtClean="0"/>
              <a:t>Link crop/production insurance with conservation performance</a:t>
            </a:r>
          </a:p>
          <a:p>
            <a:pPr marL="0" indent="0">
              <a:buNone/>
            </a:pPr>
            <a:r>
              <a:rPr lang="en-US" sz="1800" dirty="0"/>
              <a:t>	</a:t>
            </a:r>
            <a:r>
              <a:rPr lang="en-US" sz="1800" dirty="0" smtClean="0"/>
              <a:t>Ban applications on frozen ground</a:t>
            </a:r>
          </a:p>
          <a:p>
            <a:pPr marL="0" indent="0">
              <a:buNone/>
            </a:pPr>
            <a:r>
              <a:rPr lang="en-US" sz="1800" dirty="0"/>
              <a:t>	</a:t>
            </a:r>
            <a:r>
              <a:rPr lang="en-US" sz="1800" dirty="0" smtClean="0"/>
              <a:t>Mandatory septic system inspections</a:t>
            </a:r>
          </a:p>
          <a:p>
            <a:endParaRPr lang="en-US" dirty="0"/>
          </a:p>
          <a:p>
            <a:endParaRPr lang="en-US" dirty="0"/>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19</a:t>
            </a:fld>
            <a:endParaRPr lang="en-US" dirty="0"/>
          </a:p>
        </p:txBody>
      </p:sp>
    </p:spTree>
    <p:extLst>
      <p:ext uri="{BB962C8B-B14F-4D97-AF65-F5344CB8AC3E}">
        <p14:creationId xmlns:p14="http://schemas.microsoft.com/office/powerpoint/2010/main" val="3297414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a:bodyPr>
          <a:lstStyle/>
          <a:p>
            <a:r>
              <a:rPr lang="en-US" dirty="0" smtClean="0"/>
              <a:t>Overview</a:t>
            </a:r>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2438400"/>
            <a:ext cx="7239000" cy="3810000"/>
          </a:xfrm>
        </p:spPr>
        <p:txBody>
          <a:bodyPr>
            <a:normAutofit/>
          </a:bodyPr>
          <a:lstStyle/>
          <a:p>
            <a:r>
              <a:rPr lang="en-US" dirty="0" smtClean="0"/>
              <a:t>IJC Role</a:t>
            </a:r>
            <a:endParaRPr lang="en-US" dirty="0"/>
          </a:p>
          <a:p>
            <a:r>
              <a:rPr lang="en-US" dirty="0" smtClean="0"/>
              <a:t>Context and Origin of LEEP</a:t>
            </a:r>
            <a:endParaRPr lang="en-US" dirty="0"/>
          </a:p>
          <a:p>
            <a:r>
              <a:rPr lang="en-US" dirty="0" smtClean="0"/>
              <a:t>Key Findings</a:t>
            </a:r>
          </a:p>
          <a:p>
            <a:r>
              <a:rPr lang="en-US" dirty="0" smtClean="0"/>
              <a:t>Recommendations</a:t>
            </a:r>
          </a:p>
          <a:p>
            <a:r>
              <a:rPr lang="en-US" dirty="0" smtClean="0"/>
              <a:t>Next Steps</a:t>
            </a:r>
          </a:p>
          <a:p>
            <a:pPr marL="0" indent="0">
              <a:buNone/>
            </a:pPr>
            <a:endParaRPr lang="en-US" dirty="0" smtClean="0"/>
          </a:p>
          <a:p>
            <a:pPr marL="0" indent="0" algn="ctr">
              <a:buNone/>
            </a:pPr>
            <a:r>
              <a:rPr lang="en-US" dirty="0" smtClean="0"/>
              <a:t>Questions &amp; Comments Welcome!</a:t>
            </a: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2</a:t>
            </a:fld>
            <a:endParaRPr lang="en-US" dirty="0"/>
          </a:p>
        </p:txBody>
      </p:sp>
    </p:spTree>
    <p:extLst>
      <p:ext uri="{BB962C8B-B14F-4D97-AF65-F5344CB8AC3E}">
        <p14:creationId xmlns:p14="http://schemas.microsoft.com/office/powerpoint/2010/main" val="1953126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a:bodyPr>
          <a:lstStyle/>
          <a:p>
            <a:r>
              <a:rPr lang="en-US" dirty="0" smtClean="0"/>
              <a:t>Recommendations - Urban </a:t>
            </a:r>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2438400"/>
            <a:ext cx="7239000" cy="3810000"/>
          </a:xfrm>
        </p:spPr>
        <p:txBody>
          <a:bodyPr>
            <a:normAutofit/>
          </a:bodyPr>
          <a:lstStyle/>
          <a:p>
            <a:r>
              <a:rPr lang="en-US" dirty="0" smtClean="0"/>
              <a:t>Improve adoption of green infrastructure through a variety of mechanisms</a:t>
            </a:r>
          </a:p>
          <a:p>
            <a:r>
              <a:rPr lang="en-US" dirty="0" smtClean="0"/>
              <a:t>Prohibit the sale and use of P fertilizers for lawn care, with some exceptions</a:t>
            </a:r>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20</a:t>
            </a:fld>
            <a:endParaRPr lang="en-US" dirty="0"/>
          </a:p>
        </p:txBody>
      </p:sp>
    </p:spTree>
    <p:extLst>
      <p:ext uri="{BB962C8B-B14F-4D97-AF65-F5344CB8AC3E}">
        <p14:creationId xmlns:p14="http://schemas.microsoft.com/office/powerpoint/2010/main" val="1557547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fontScale="90000"/>
          </a:bodyPr>
          <a:lstStyle/>
          <a:p>
            <a:r>
              <a:rPr lang="en-US" dirty="0" smtClean="0"/>
              <a:t>Recommendations – Research and Monitoring</a:t>
            </a:r>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2438400"/>
            <a:ext cx="7239000" cy="3810000"/>
          </a:xfrm>
        </p:spPr>
        <p:txBody>
          <a:bodyPr>
            <a:normAutofit fontScale="77500" lnSpcReduction="20000"/>
          </a:bodyPr>
          <a:lstStyle/>
          <a:p>
            <a:r>
              <a:rPr lang="en-US" sz="3100" dirty="0" smtClean="0"/>
              <a:t>Monitoring</a:t>
            </a:r>
          </a:p>
          <a:p>
            <a:pPr marL="0" indent="0">
              <a:buNone/>
            </a:pPr>
            <a:r>
              <a:rPr lang="en-US" sz="2300" dirty="0"/>
              <a:t>	</a:t>
            </a:r>
            <a:r>
              <a:rPr lang="en-US" sz="2300" dirty="0" smtClean="0"/>
              <a:t>Enhanced tributary monitoring including wet weather</a:t>
            </a:r>
          </a:p>
          <a:p>
            <a:pPr marL="0" indent="0">
              <a:buNone/>
            </a:pPr>
            <a:r>
              <a:rPr lang="en-US" sz="2300" dirty="0" smtClean="0"/>
              <a:t>	Detroit River outlet continuous monitoring</a:t>
            </a:r>
          </a:p>
          <a:p>
            <a:pPr marL="0" indent="0">
              <a:buNone/>
            </a:pPr>
            <a:r>
              <a:rPr lang="en-US" sz="2300" dirty="0"/>
              <a:t>	</a:t>
            </a:r>
            <a:r>
              <a:rPr lang="en-US" sz="2300" dirty="0" smtClean="0"/>
              <a:t>Effectiveness of rural and urban BMPs</a:t>
            </a:r>
          </a:p>
          <a:p>
            <a:endParaRPr lang="en-US" dirty="0"/>
          </a:p>
          <a:p>
            <a:r>
              <a:rPr lang="en-US" sz="3100" dirty="0" smtClean="0"/>
              <a:t>Research</a:t>
            </a:r>
          </a:p>
          <a:p>
            <a:pPr marL="0" indent="0">
              <a:buNone/>
            </a:pPr>
            <a:r>
              <a:rPr lang="en-US" sz="2300" dirty="0"/>
              <a:t>	</a:t>
            </a:r>
            <a:r>
              <a:rPr lang="en-US" sz="2300" dirty="0" smtClean="0"/>
              <a:t>Improved modelling</a:t>
            </a:r>
          </a:p>
          <a:p>
            <a:pPr marL="0" indent="0">
              <a:buNone/>
            </a:pPr>
            <a:r>
              <a:rPr lang="en-US" sz="2300" dirty="0"/>
              <a:t>	</a:t>
            </a:r>
            <a:r>
              <a:rPr lang="en-US" sz="2300" dirty="0" smtClean="0"/>
              <a:t>Open lake dredged material disposal</a:t>
            </a:r>
          </a:p>
          <a:p>
            <a:pPr marL="0" indent="0">
              <a:buNone/>
            </a:pPr>
            <a:r>
              <a:rPr lang="en-US" sz="2300" dirty="0"/>
              <a:t>	</a:t>
            </a:r>
            <a:r>
              <a:rPr lang="en-US" sz="2300" dirty="0" smtClean="0"/>
              <a:t>Influence of climate change on fish communities</a:t>
            </a:r>
          </a:p>
          <a:p>
            <a:endParaRPr lang="en-US" dirty="0"/>
          </a:p>
          <a:p>
            <a:r>
              <a:rPr lang="en-US" sz="3100" dirty="0" smtClean="0"/>
              <a:t>Improved data management through greater coordination and monitoring </a:t>
            </a:r>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21</a:t>
            </a:fld>
            <a:endParaRPr lang="en-US" dirty="0"/>
          </a:p>
        </p:txBody>
      </p:sp>
    </p:spTree>
    <p:extLst>
      <p:ext uri="{BB962C8B-B14F-4D97-AF65-F5344CB8AC3E}">
        <p14:creationId xmlns:p14="http://schemas.microsoft.com/office/powerpoint/2010/main" val="151150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a:bodyPr>
          <a:lstStyle/>
          <a:p>
            <a:r>
              <a:rPr lang="en-US" dirty="0" smtClean="0"/>
              <a:t>Next Steps</a:t>
            </a:r>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2438400"/>
            <a:ext cx="7239000" cy="3810000"/>
          </a:xfrm>
        </p:spPr>
        <p:txBody>
          <a:bodyPr>
            <a:normAutofit/>
          </a:bodyPr>
          <a:lstStyle/>
          <a:p>
            <a:r>
              <a:rPr lang="en-US" dirty="0" smtClean="0"/>
              <a:t>Public Report Release (tentative) on February 27, 2014</a:t>
            </a:r>
          </a:p>
          <a:p>
            <a:pPr lvl="1"/>
            <a:r>
              <a:rPr lang="en-US" dirty="0" smtClean="0"/>
              <a:t>Submission to governments in advance</a:t>
            </a:r>
          </a:p>
          <a:p>
            <a:pPr lvl="1"/>
            <a:r>
              <a:rPr lang="en-US" dirty="0" smtClean="0"/>
              <a:t>Legislative and Agency briefings</a:t>
            </a:r>
            <a:endParaRPr lang="en-US" dirty="0"/>
          </a:p>
          <a:p>
            <a:r>
              <a:rPr lang="en-US" dirty="0" smtClean="0"/>
              <a:t>LEEP Phase 2 (2014, 2015):</a:t>
            </a:r>
          </a:p>
          <a:p>
            <a:pPr lvl="1"/>
            <a:r>
              <a:rPr lang="en-US" dirty="0" smtClean="0"/>
              <a:t>Human health effects</a:t>
            </a:r>
          </a:p>
          <a:p>
            <a:pPr lvl="1"/>
            <a:r>
              <a:rPr lang="en-US" dirty="0" smtClean="0"/>
              <a:t>Modeling tools</a:t>
            </a:r>
          </a:p>
          <a:p>
            <a:pPr lvl="1"/>
            <a:r>
              <a:rPr lang="en-US" dirty="0" smtClean="0"/>
              <a:t>Economic impacts</a:t>
            </a:r>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22</a:t>
            </a:fld>
            <a:endParaRPr lang="en-US" dirty="0"/>
          </a:p>
        </p:txBody>
      </p:sp>
    </p:spTree>
    <p:extLst>
      <p:ext uri="{BB962C8B-B14F-4D97-AF65-F5344CB8AC3E}">
        <p14:creationId xmlns:p14="http://schemas.microsoft.com/office/powerpoint/2010/main" val="154600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2575" y="2133600"/>
            <a:ext cx="8686800" cy="1252728"/>
          </a:xfrm>
        </p:spPr>
        <p:txBody>
          <a:bodyPr>
            <a:normAutofit/>
          </a:bodyPr>
          <a:lstStyle/>
          <a:p>
            <a:r>
              <a:rPr lang="en-US" sz="7200" dirty="0" smtClean="0">
                <a:solidFill>
                  <a:schemeClr val="tx1"/>
                </a:solidFill>
              </a:rPr>
              <a:t>Thanks!</a:t>
            </a:r>
            <a:endParaRPr lang="en-US" sz="7200" dirty="0">
              <a:solidFill>
                <a:schemeClr val="tx1"/>
              </a:solidFill>
            </a:endParaRPr>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p:cNvSpPr>
            <a:spLocks noGrp="1"/>
          </p:cNvSpPr>
          <p:nvPr>
            <p:ph type="sldNum" sz="quarter" idx="12"/>
          </p:nvPr>
        </p:nvSpPr>
        <p:spPr/>
        <p:txBody>
          <a:bodyPr/>
          <a:lstStyle/>
          <a:p>
            <a:fld id="{28B38F42-BC13-42AD-A2FA-A9D33DADE336}" type="slidenum">
              <a:rPr lang="en-US" smtClean="0"/>
              <a:t>23</a:t>
            </a:fld>
            <a:endParaRPr lang="en-US" dirty="0"/>
          </a:p>
        </p:txBody>
      </p:sp>
      <p:sp>
        <p:nvSpPr>
          <p:cNvPr id="8" name="Content Placeholder 7"/>
          <p:cNvSpPr>
            <a:spLocks noGrp="1"/>
          </p:cNvSpPr>
          <p:nvPr>
            <p:ph idx="1"/>
          </p:nvPr>
        </p:nvSpPr>
        <p:spPr>
          <a:xfrm>
            <a:off x="872067" y="4038600"/>
            <a:ext cx="7408333" cy="2011363"/>
          </a:xfrm>
        </p:spPr>
        <p:txBody>
          <a:bodyPr>
            <a:normAutofit/>
          </a:bodyPr>
          <a:lstStyle/>
          <a:p>
            <a:pPr marL="0" indent="0">
              <a:buNone/>
            </a:pPr>
            <a:r>
              <a:rPr lang="en-US" sz="2000" dirty="0" smtClean="0"/>
              <a:t>For draft LEEP report visit www.ijc.org </a:t>
            </a:r>
          </a:p>
          <a:p>
            <a:pPr marL="0" indent="0">
              <a:buNone/>
            </a:pPr>
            <a:r>
              <a:rPr lang="en-US" sz="2000" dirty="0" smtClean="0"/>
              <a:t>(final report will be posted February 27, 2014 (tentative))</a:t>
            </a:r>
          </a:p>
          <a:p>
            <a:pPr marL="0" indent="0">
              <a:buNone/>
            </a:pPr>
            <a:endParaRPr lang="en-US" sz="2000" dirty="0"/>
          </a:p>
          <a:p>
            <a:pPr marL="0" indent="0">
              <a:buNone/>
            </a:pPr>
            <a:r>
              <a:rPr lang="en-US" sz="2000" dirty="0" smtClean="0"/>
              <a:t>childm@windsor.ijc.org</a:t>
            </a:r>
            <a:endParaRPr lang="en-US" sz="2000"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334000"/>
            <a:ext cx="1143000" cy="1066800"/>
          </a:xfrm>
          <a:prstGeom prst="rect">
            <a:avLst/>
          </a:prstGeom>
          <a:noFill/>
          <a:ln>
            <a:noFill/>
          </a:ln>
        </p:spPr>
      </p:pic>
    </p:spTree>
    <p:extLst>
      <p:ext uri="{BB962C8B-B14F-4D97-AF65-F5344CB8AC3E}">
        <p14:creationId xmlns:p14="http://schemas.microsoft.com/office/powerpoint/2010/main" val="917793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a:bodyPr>
          <a:lstStyle/>
          <a:p>
            <a:r>
              <a:rPr lang="en-US" dirty="0" smtClean="0"/>
              <a:t>IJC Role</a:t>
            </a:r>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2438400"/>
            <a:ext cx="7239000" cy="3810000"/>
          </a:xfrm>
        </p:spPr>
        <p:txBody>
          <a:bodyPr>
            <a:normAutofit/>
          </a:bodyPr>
          <a:lstStyle/>
          <a:p>
            <a:r>
              <a:rPr lang="en-US" dirty="0" smtClean="0"/>
              <a:t>Boundary Waters Treaty Act (1909):</a:t>
            </a:r>
          </a:p>
          <a:p>
            <a:pPr marL="0" indent="0" algn="ctr">
              <a:buNone/>
            </a:pPr>
            <a:r>
              <a:rPr lang="en-US" altLang="en-US" dirty="0"/>
              <a:t>“It is further agreed that the waters herein defined as boundary waters and waters flowing across the boundary shall not be polluted on either side to the injury of health or property on the other”.</a:t>
            </a:r>
            <a:endParaRPr lang="en-US" dirty="0"/>
          </a:p>
          <a:p>
            <a:pPr marL="0" indent="0" algn="ctr">
              <a:buNone/>
            </a:pPr>
            <a:endParaRPr lang="en-US" dirty="0"/>
          </a:p>
          <a:p>
            <a:r>
              <a:rPr lang="en-US" dirty="0" smtClean="0"/>
              <a:t>IJC established to prevent and resolve disputes related to shared waters</a:t>
            </a:r>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3</a:t>
            </a:fld>
            <a:endParaRPr lang="en-US" dirty="0"/>
          </a:p>
        </p:txBody>
      </p:sp>
    </p:spTree>
    <p:extLst>
      <p:ext uri="{BB962C8B-B14F-4D97-AF65-F5344CB8AC3E}">
        <p14:creationId xmlns:p14="http://schemas.microsoft.com/office/powerpoint/2010/main" val="335677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a:bodyPr>
          <a:lstStyle/>
          <a:p>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2438400"/>
            <a:ext cx="7239000" cy="3810000"/>
          </a:xfrm>
        </p:spPr>
        <p:txBody>
          <a:bodyPr>
            <a:normAutofit/>
          </a:bodyPr>
          <a:lstStyle/>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4</a:t>
            </a:fld>
            <a:endParaRPr lang="en-US" dirty="0"/>
          </a:p>
        </p:txBody>
      </p:sp>
      <p:pic>
        <p:nvPicPr>
          <p:cNvPr id="7" name="Picture 6" descr="IJC_ACTIVITY_01_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175" y="457200"/>
            <a:ext cx="8080375" cy="605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771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fontScale="90000"/>
          </a:bodyPr>
          <a:lstStyle/>
          <a:p>
            <a:r>
              <a:rPr lang="en-US" dirty="0" smtClean="0"/>
              <a:t>Great Lakes Water Quality Protocol </a:t>
            </a:r>
            <a:r>
              <a:rPr lang="en-US" dirty="0" smtClean="0"/>
              <a:t/>
            </a:r>
            <a:br>
              <a:rPr lang="en-US" dirty="0" smtClean="0"/>
            </a:br>
            <a:r>
              <a:rPr lang="en-US" dirty="0" smtClean="0"/>
              <a:t>of </a:t>
            </a:r>
            <a:r>
              <a:rPr lang="en-US" dirty="0" smtClean="0"/>
              <a:t>2012</a:t>
            </a:r>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2438400"/>
            <a:ext cx="7239000" cy="3810000"/>
          </a:xfrm>
        </p:spPr>
        <p:txBody>
          <a:bodyPr>
            <a:normAutofit/>
          </a:bodyPr>
          <a:lstStyle/>
          <a:p>
            <a:r>
              <a:rPr lang="en-US" dirty="0" smtClean="0"/>
              <a:t>Role of Parties – development &amp; implementation of plans, programs and related activities</a:t>
            </a:r>
          </a:p>
          <a:p>
            <a:r>
              <a:rPr lang="en-US" dirty="0" smtClean="0"/>
              <a:t>Role of IJC – periodic assessments, provide advice, public outreach</a:t>
            </a:r>
          </a:p>
          <a:p>
            <a:pPr lvl="1"/>
            <a:r>
              <a:rPr lang="en-US" dirty="0"/>
              <a:t>Article 7 – The International Joint Commission</a:t>
            </a:r>
          </a:p>
          <a:p>
            <a:pPr lvl="1"/>
            <a:r>
              <a:rPr lang="en-US" dirty="0"/>
              <a:t>Article 8 – Commission Boards and Regional Office</a:t>
            </a:r>
          </a:p>
          <a:p>
            <a:r>
              <a:rPr lang="en-US" dirty="0" smtClean="0"/>
              <a:t>Article 7(l) – “Providing to the Parties, at any time, special reports concerning the quality of the Waters of the Great Lakes”</a:t>
            </a: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5</a:t>
            </a:fld>
            <a:endParaRPr lang="en-US" dirty="0"/>
          </a:p>
        </p:txBody>
      </p:sp>
    </p:spTree>
    <p:extLst>
      <p:ext uri="{BB962C8B-B14F-4D97-AF65-F5344CB8AC3E}">
        <p14:creationId xmlns:p14="http://schemas.microsoft.com/office/powerpoint/2010/main" val="1181419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252728"/>
          </a:xfrm>
        </p:spPr>
        <p:txBody>
          <a:bodyPr>
            <a:normAutofit/>
          </a:bodyPr>
          <a:lstStyle/>
          <a:p>
            <a:r>
              <a:rPr lang="en-US" dirty="0" smtClean="0"/>
              <a:t>IJC Priorities – 2012-15</a:t>
            </a:r>
            <a:endParaRPr lang="en-US" dirty="0"/>
          </a:p>
        </p:txBody>
      </p:sp>
      <p:sp>
        <p:nvSpPr>
          <p:cNvPr id="4" name="AutoShape 2"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MSEhQUExMWFhUXGR4aFxcYGRocGxsYIR8cICAfHh0aICggHyAnHh0cITEhJSkrLi4uHB8zODMsNygtLisBCgoKDg0OGxAQGzIkICU0LDc0NDQ1LCw0NzQsNCwsNCw0LDQsLDQvNDQvLCwsLCwsLzQ0LywsLDQsLCwsLDQsLP/AABEIAOEA4QMBEQACEQEDEQH/xAAbAAACAwEBAQAAAAAAAAAAAAAABgQFBwMBAv/EAEkQAAIABAQCBwUFBQYDCAMAAAECAAMEEQUSITEGQQcTIlFhcYEUMkKRoSNSYnKxFYKSssEkM0OiwtE0c/AWF1NUg8PS8USTs//EABoBAQADAQEBAAAAAAAAAAAAAAADBAUCAQb/xAA7EQABAwICBgkEAQIHAQEBAAABAAIDBBESIQUTMUFR8CIyYXGBkaGx0RQjweHxM0IVFiQ0Q1JTYoIG/9oADAMBAAIRAxEAPwDcI4XqIIiCIgiIIiCIgiIIgmCJZxnjyhprhpwmOPglds+Vx2QfAkRcioJ5NgsO3JVpKqJm0pXmdJdTPJWiomflmIZ/mssAD+KLo0ZGzOZ9vTnyVY1r3f02oEjiCo3dZCnleWv8oZx6x7egj3YvP9BLVb+xepwBiMz++xJr9wea4+pX9IGvp29WP2HygpZj1n+6D0TM3v1zN/6R/rMMP8VA2M9f0hoCdr+fNH/dIR7lcyn/AJX+0wR7/it9rPX9Lz/D7bHc+aG6O65P7rEn8NZqfyuY8/xCB3Wj9j+F19JKOq9fJw7iCntknLOA5Zka/rNVT8jeGOgk2tt5/i68wVbNhuvB0hV1NpW0JAvbMA0sfM5lY+REP8Ogk/pP/Pwn1crP6jExYP0i0M+wMwyW7poyj+IEr8yIqS6NnZsF+74ViOsifvt3pslzAwBUgg7EG4PrFEgjIqyDdfUeL1EERBEQREERBEQREERBEQREERBEQREERBF4zWFzoBuYDNeJF4j6S5Ek9XTL7RNvYFf7u/mNXPguh7406fRj39KToj1/Xj5KlLWsbkzMqmXh7FsT7VXN9nkn/DtbT/lA/wD9DcRZ19LTZRDEeP7+FFqp5s3mw53K3XhjCMNUNUsjNa955zE+UoCx/hJiD6mrqDZnp8/tSiCCLrevwrbH+J/ZZsmmkUxmzJq3lAMkuWd9Mx5gC+1tRrEMNNrWmR7rAbdpKlkmwENaLkqZhk2uaXOaoSTKbL9iJbF2Bsb57jKTe1rePrHI2EOaGEnjfJdMMhBxWHBKXC8vEa+lFQMSZHJYBOql5bg8yAN9OWl9jF6oNPBLg1dx3lVohLKzFj9Ex8B49MqpLieAJ8mYZc22xI52G3MG2lwbd0VKyBsTxg6pFwp6eUvb0toXTj7FptLRTJsgdsWAa18gJsWsdNPHS5F48o4myzBr9i9qHuZGXNS/g7VZMidSV3tsssPaZblBlBtcgGzIQLkLvoN9osy6oYmSswHcc+SoWYzZzHYhvVnxdjlZRZ54SnmUoygKWdZtzYb2y2vfv0iKmghmsy5DvRdzSyR9KwI9VYYDj71LdXNo58g5M+ZwDKI0Fg43Ou1tgYimgbGMTXg5+PkpI5S/ItI9lGxbgrD6osDKVJg3aUQjC/Mgdkk/iBjqKtni33Hbnz4Lh9NE/aM+xKk3gvEcPJfD6gzE3Ms2BPmrdhtOeh7ovCsp6gWnbY8f3tVb6aaLOI37FOwPpMXN1NfKMiYNCwVst/xIe0n1HlEM2jDbFCbjnfvUkdaL4ZBYrQKeerqHRgysLqykEEd4I0MZTmlpsRYq8CCLhdI8XqIIiCIgiIIiCIgiIIiCIgiIIiCKo4j4jkUUvPObU+4g1dz4D+psB3xPT00k7rMChlmZELuWeAYjjh/8vR38cpsfQzT8lFuR31/9PQj/ALP58vdUPu1XY3nzTpw/gVBQTEkyyntLqSC5Bmso3I7hodAADY72MZ88887S89UeStxRRRHCNvqo8nGHrZtZQsXpZsphlaW12aVcXYEjS4t5B17o7MIhayYdIHjx59l4JDI50ZyIS9+x5WHYtTZgZkqoQoHnWdhOuBmuR7xOQX098xa1zqildbIt4ZZc38lBq2xTtvmDx4qx6XJBWXTVSFlaTNtmX3lVhuPVVHrEWjCC50Z3j2UlaLBrxuKkYFUYfTT1AxB6ifNtLGecZtySLDsjKuo5+UcTNqJGf0w0DPIWXUZiY7r3J7bql4IxSdQyZ1OKKqnP1zmWVlkS7WVRdztqpN7HeLFXGydzZMYAsL55+Shp3OiaW4Sc008BYJNp5c6ZUWE6omma6qbhb65b7E3JOnfbW14p1k7ZHBrNjRZWaeNzAS7aV24znVcuXLelXrAr/bSgFJeVzAuCfDTXWOaUROcWyG3A8CvZy8AFmfEJMkUInYhTTaGiqKTI96hpiGUmS63ULci5FxYWvcacxfc/BA5szw6+y2ZVQNxSgxtLeO5XPSd9s9DRi566eGa33FsDf0cn92INH9BskvAc+ymq+kWx8SrbjbitKGUAuVp76SkJsO7M3co+p001IgpKUzuz6o2/CkqJxEO1J+EYO1PimHtMmdbPnrNmTnvcEmW9gLaZRb18BYC/LMJKaQNFmiwHmFVZHgmYSbk3unDinH59EwmtJWZSWAdla01XJtfK1gw1UADXckgRQp4GTDCDZ3orU0ro+kR0fVfJXD8YlfBNsNx2Zsv/AFLr6G3OPf8AUUjuHsefNPtVA4+6TqrBa/BmabSuZ1Ne7oRew/Gg20+Ne7Ww0i82aCsGGQWdzsP4KqGOWm6TDdqduE+MJFetkOSaBdpTHUeKn4l8R4XAvGbVUckBzzHFXIKhkoy28ExRUVhEERBEQREERBEQREERBEQRKfHHGkuhXItnqGHZTko+89uXhufDUi9R0Tpzc5N5yCq1NSIh2pd4c4LmVDmtxRiSe0JT6aDUdZyVRv1Yt48xFyesbGNTT+fx8+XFV4qYvOsmV7x/j1RRU8p6VJZlkgF91QaZQFGmU7Zr2Gg3IMVqKCOZ5EhN1NUyujYCwJXxzHRVrLLr7LiVPZ5Nz2Jo7kbYhrXUHQmwBIYxdhg1RNjijdt4jw7N/wClXkl1lr5PGztXbGcVExKXGacduURKqpY7joQf4rAn76HlHMUWEvpH7DmDzzkV0+S4bO3dtThxdgX7RpkEt8jhkmS3IIt36b+6Tp3gRQpp/p5CSLjMFWpotawWVvXYYlRJ6qoUTFOXMNVBKkG+huNRe1/DWIGSOY7EzJSOYHNwuzRh+ESJGkmTLl/kRQT5kC5j18r39Yko2NrdgspsRrtEERBEQRR5tDLZ0mNLQzEvkcqCy3FjY7i4JjoPcAWg5FcloJvZVM7hGleomVEyX1ruoUrMOdAPwq2x/Tla5vOKuVsYY02A4ZKM07C7ERdLsnhH2bFqabTyWWmCPmObMqzCswEWJLAG6+FzFo1espXNeell5ZKv9OWztc0ZfyvjHz+08Rl0a609MesqCNmfbL/p/emfdj2H/TU5lPWdkPnnsST70oZuG1fPF9YorZdLQiXKq5pUTp4ABVBZgpPMkKCRuQFGubRSsOpMk1y0bB6LyZw1gZHk470w8P4vU9aaaskETQpZZ0sEyZiiwvf4W1HZP0uBFWeKPDrInZcDtCsRyPvgeM+O5UfGHAGZvaaE9VUKc2RTlDHvU/A30PO1yYs01fYaubNvPmoJ6S5xx5FduB+OfaD7NVDq6lezqMocjcW+F+9efLuHFZQ6sayPNvt+l1TVWPovycnmMxXUQREERBEQREERBEQRKfHvGC0MvKlmqHHYX7o2zt4dw5keBteoqMzuueqObKrU1IiHaqvgTgxlb22tu9Q5zqr6lCfib8fcPh89rFZWAjVRZNHPl7qKnpzfWSbVfUOLUuKSp8ntWBMuZLcZXAvo1txtcX1BFiARFZ8UtM5r/EHarDXsmBaljDM1JMOFV15lNPBWmmnuOyX5G9rc1bLyIIuSWlb9TDk4bR+edo7VVaSx2pkzB2FSeHsCMxJ2H10kzEpz9hPsRdG1AV+RGmgJ07J0XXiefCWzwmxdtHb3c8V1FFcGKQXA2FMfC3CsmgRllF2LkFmc3va+XQWUWvuBf6RVqap85BduViGBsQsFfRWUyIIiCIgiIIiCIgiIIiCIgigJhqShOanSXLmzbktl0L2NiwFr6m577nmYkMhdhDySAuMAFy3IlZvg2EU6PNpcUlstVPmZkqCey55dVMAGVrm9jvcA8lGtLLIQJKc9Fo2cO8b+e9UI42glso6R3/CvuJ8Xm0GHfYT/AGiakwSnnNlZkvc3YC4zDsr2vvAm/OtTwsnqOm3CCL2487clNNIYouibkZL7wrGKmmqpFNVT0qVqVLSpqKFIIF7ELoVPJv8AoeSQxyRukjbhLdoXrHvY8Meb32Lpx5wWtYvXSbJUqNDtntsCeR7m5eW3lHWGE4XZtKVNMJOk3rKN0fcYNOJpKq61KXAzaF8u4I++Lajnv3x7XUYZ92Pqn0/S8pqjF0H9YJ6jMV1EERBEQREERBFUcU48lFTtOfU7It9Xc7D+pPIAxPTU7p5AwKGaURMxFJXR/wAPTKqacSrO0zHNJUjS/J7clGyDwv3GNOtqGxN+ni8fj5VOmhL3a2TwWmxkLRSZxVw1NWctdQWFSv8AeS9As5eYOwvy1tfQ3BAi/TVLSzUzdXd2KrNC7FrI9vuuS01XiM+neopvZZNO4m2ZgzzJo2AsBZQd7jX9PcUVOxwY7EXC3YAvLPlcC4WATxGeraIIiCIgiIIvCYIoc3FqdTZp8pT3F1H9YmbTzOzDCfAqF1RE3rOA8QvZOKSHNlnS2Pg6n9DHjoJW9ZpHgV62eJ3VcD4hTIiUqIIiCIgiIIuc2SrWzKDYhhcA2YbEX2PjHoJGxeEA7VnNbRGhaulzaSZUyKxmdZklczAm5yONxlY3DeouSQNVjxOI3NeGubuPuPyqLm6suBbcO4K/4BwtxR0xqpY66Vm6rOvblobgDXVezpbusDtFatlaZnas5G1+BU1Ow6sYxmE1xSVlIXSPwmZo9spgRUyrMcu7hdiLfGttOZAtrYRpUNUG/ak6p58iqVVT4vuM2hWvAXFIr5F2sJ0uwmqOfc48G+hBHcTXraUwPy2HZ8KWmn1re0JnikrKIIiCIgi8ZgBc6DmYLxZKAccxHn7HT+Yut/1mEeFlHeNd7Khp/wD7dz6e6y/91N/8halWVKU8l5jdmXKQsbDZVGwA8BoIx2tc9waNpWkSGtvuCT+GOkiXV1AkNIMvPfq2zBrkAmzCwykgciddIvVGjnRR4w69tqqQ1jZH4bWT1GcrqIIiCIgiIIvGa28ESfjnGoUlKcBjzmH3f3R8Xnt5xsU2ii7pTZdm/wAeHOxZNRpIDKLPt3fvnak6uxGbON5sxn8CdPRRoPlGzFBHF1BbnisqSZ8nXN+eCixMo0Wgim4fi0+R/dzGA+7uv8J0ivLTRS9dvz5qWKeSLqH48k6YDxik0hJwEtzoGHuE+vunz08eUYlVox0YxR5j1/a16bSLXnDJkfT9c5prjLWmiCIgiIIiCIgizLGOlMyap5ayA0qW5RiWIdspsxXkNQbA3v4X014tFh8YcXZlZ0ldhfhtktKlTAwDDYgEeRjIIsbLRBusr4tonwmuSup1+xmMRMQbXOrL4BgMy9zA8gBG1TPFVCYX7Rs+fDYexZk7TTyCVuw7Vp9DVpOlpNlm6OoZT4H/AK2jEewscWu2haTXBwBC7xyukQREESJ0r48ZNOKaXfrajskDU9XsfVjZfEFu6NPRlOHv1jtjffnPyVKtlwswDaVfcFYAKKlSVp1h7U097nf0GijwEQVU+ukLt27uU1PFqmBqt62lSbLeW4ujqVYd6kWMQNcWuDhtClc0OFilPhzo6p6SeJ4mTJhW/VhstluLXNh2jYnuGu21rs+kJJWYLAcVVio2RuxBOcUFbRBEQREERBFnfGHERmsZMo/ZKbMR8Z/+I+vlaPodHUIjAkf1t3Z+/ZYNdWawmNnV9/179yV41VnIgiCY9REERHiIgidOC+Izdaeab30lse/7p/p8u6MTSVCLGWMd4/Pz5rWoKw3ET/A/j4TxGItlEERBEQREESpiPR7RTqgz3V7k5nQNZHbmSLX152Iv6mLrK+ZkeAH5VZ1JG5+MpqAtFJWVCxzC0qpEyRM91xa/MHcMPEGx9IkilMTw9u5cSMD2lpSF0W4m8ibOw6fo8tmMvzB7ai/I++O8FjGjpKIPa2oZv2/j4KpUby0mJ25aVGOtFEEXhMEWWcMj9p4vNq21kyLdXfbS4l/o0zwMbk/+mpRENp2/n4WZF9+cvOwc/tXuPY5XNWPLw9UmLTIOuVrWd31Cgm2oUX0YfFe9gIrQwQCIOmNsWzw54KeSWQvtGL22o4f6S6WfZZ/9nmfiN5Z8n5bfEAPEwm0bKzNnSHr5LyKtY/I5FO4N4z1cXsERBEQREEVBxniZkU5CmzzOyveB8R+WnmRF/R1PrZbnYM/hUa+fVxWG05LMo+nXzyIIpWG0TT5qSl0LG1+4bk+gBMRTSiKMvO5SRRmR4YN61DDMDkSFARATzdgCx8z/AEGkfLTVUspu4+G5fRw0scQs0eO9csY4ek1Cm6hX5OoAIPjbceB+kd09bLCcjccOdi5npI5RsseKy+pkNLdkYWZSQfMR9Sx4e0ObsK+ce0tcWnaFyjpcr28EWrcNYl7RTq594dl/zD/cWPrHydZBqZi0bN3dzkvpqSbXRBx27+fVWsVVZRBEQREEUXE50xJTtKQTJiqSqE5cxHK/Inl4x0wNLgHGwXLiQLhJ1fx1VU6dZU4a0tL2zdeh1OwAyxoMoopDhZJc9xVV1S9gu5mXerLhWuxComNNqJMuTTsv2cu56y9wQx8LXBvl5aRDUx08bcLCS7edy7hdK43cLBLXShRtS1NPiMkahgr8rsNVv+ZcyE9wAi3o94ljdA7w59VXq2ljxK1aNQ1azpaTUN0dQynwIuIx3sLHFp2haDXBwBC7xyuks9I2K+zUE0g2aZ9knm2ht4hcx9IuUEWsnA3DPy/arVUmCIlQeAJEuhwxZ04hA4M6Y2psptl2193LoOZMT1rnT1OBudshz3rimAihue9SqOmp5lNVJh9RL6yeXdnzZyHfckXzDTa+176xG50jZGunabC3ZsXQDHNcIzmVXYlw4rTMPoFlXp5C9bNmlNGy6ZM1rXdiSy9zXiaOpIbJMT0jkB+fAbFG+EEtjtkM+fynyM1XUQREERBEQRZ10gVOaoVOSIPm2p+mWPotEx4YS7ifbkrA0m+8obwHvyEsRqLPRBFe8Ez1SrTN8QZR5kafpb1ihpNpdTm26xV3R7g2cX33Wnx8wvokQRZNxJOV6qcy7ZrfIAH6iPraJpbAwHh75r5ircHTOI4+2SrIsquiCJx6OamzzZfeA4HkbH9V+UY2mI+i1/hz6rV0U/pOZ48+ie4wltIgiIIiCIgiRuJsNL1on1rqtBTIroDs00m1mG7G4v4jIADdo0aeTDDgiHTd7c/lU5WXkxPPRCYOJMcallpMWnmT1LWbqtSq2JzWA2030G2sVYIRK4tLgO9TyyFguBdRsVSXieHP1RzLNQmWTpZ11APcQ4sfWO4y6mnGLcc+5cvAmiNt6pOh/FetpGkse1Iaw78jXI/zZx5ARNpWLDKHjf7jkKGhkxR4eCfIzFeWY9K8wz6miolJ7TAtb8bBFPoA/wA42dGDBG+Y82z+Fm1pxPbGmri/iOnoJUtZssusy6rLUKRlUC98xtYXA57iKlLTSTuJabW3qzPMyJoxJCrsKas7dNgzySdVmCcJVu4hCAo9I02SiLKSa/Za/qqTmazNsdvGyfOAcOq5EhlrJjO5bsgvnypYaZvO+lzyjMrJInvvELDyV2mZI1tnnNM0VFYRBEQREERBFlXGb/22d+7/ACJF2LTsVKwQuYSR3b8+K+U0lOGVTwRw9gqXrIk/zPB/5u9PlUfqm8CjrIf5ng/83enyn1TeBXom21FwRqCNwY8P/wDTQHbG70+U+rbwKcML49ZVCzpecj41IBPmNr+I+UY82kKcm8bXDsNve/PFasOnQBaRpPauOMccPMUpJQywdCxN2t4W0Xz19I7p9JUzDikY49mVvfNcz6cxjCwEdu/9JUD+Ea3+Z4P+jvT5WZ9U3gjrIf5ng/8AN3p8p9U3gUdZD/M8H/m70+U+qbwKZej5/wC1n/lt+qxDPpmOsbq2tIO3O3dx7VqaImD6ggDcfwtKiovpUQREERBEQRJ/SdSF6aU5QzJcmek2cg3aULhvoflc8ovaPdaQi9iQQO9VasXYDa4BzXOp6ScPRB1TNNawCS0lsDfYDtAAenyMet0dOT0hbtuF4ayIDo5qZ0dUE6VSEzlyNNmvNEvbIrWstuWxNuV9dbxxXPY6XoZ2AF+Nl3Stc1nS35pW4c/seO1EjZJ2YqOVyBNHy7axcqPvUTX7x/HwVWi+3Uubx/lahGItJZjTD2jiJjushTb91Av87kxtH7dAO35+As0dOr7loGK4LT1IAnyUmWvYsNRfezbj0MZkc0kZuw2V58bH5OF0l4pwjS0d3kYg9Cx1CmaCh/dYhm9SfKNCOrllyfHj8Pyqj4GR5tfhT5RS2WWiu+dwoDPYDMwGpsNBc62jNcQXEgWCutuBmu8cr1EERBEQREEWUdIX2Vf2tBORWVuWYdgj5Kp9YirKJ0sAnjFy3Ijs2g+pv+l8vpumJk1jeGao4wl8+oVViSo6rv8AeP3e6Nek0PNUQOlH/wCRx4/riexWo6Vz2F3kpoN9RtGSQWkgixCrEWyKjV9WJS35/CO8/wC0XtH0L6uUNHVG08B88PhTQQmR1t29dKWoWYoZfUcwe4xFV0klLKY5B3HiOI5yXEsTo3WK6THCgkmwHOII43SODGC5O5cNaXGwUSgxBZpYbEHQd698aOkNFyUbWuOYIzPA8PjirE9O6MA83UyMtVk0dF46yonzF92WgS/Is7XNvIIPnG/T0bqeAPkFnO3bwB832dg33X0+g6csxSO2rS47X0KIIiCIgiIIvDBFnYxCvXNNlYXS0otd5s50FhzLEZG9Y1dXAbNdKXdgv+1RxSDNrAO0o4E4jrqurfrCr06qwLS0yy8+hFmYBid9PG9tjHlZTwRRDDk7t22Snmlkeb7FF6RR1GKUFSDa5VT5I4zfNZlo7oenTSR85j9Liq6MzHrToxVorMujVesxLEZ3PMwHk81j/oEbVecNPG3u9B+1nUovM9yOOaatWpeZNepNCbaUrgMgsL5l0vqCddNd+UKN0JjDWgY+1e1AkD7m+HsU3hThbCJwEyQTUMNT1jtnB/Egy8+9bGI6mqq2HC/o9w/OfuuoYad2bc1oMZivIgiIIlyRxrTEkPnlkGxDLfX9y8VBWx77jnsuspmmaYmzrtPaPi6uqOvlTReXMV/ykG3mOUWGSNf1TdaEU8couxwPcpMdqVI/SzgZn0nWqLvIJbzln3/lYN5KY0dGz6uXCdjvfd8KnWxY47jaFi4qntbO1u7MY2DRUxdjMbb8bBYOrZe+ELlFldrpKqHX3WYeRMQS0sExvIwE9oBXDmNd1hdfDsSbkknvOsSsY1jcLRYcBkugABYL2XMKm4JB7wbR5JEyRuF7QR2i6EAixC9mzmb3mJ8yTHENPDD/AE2BvcAF41jW9UWXwDbaJSARY7F0usyqcixdiO4kxXjoqeN2JkbQewBcNiYDcNC3no7wM0lEisLTJh6yYOYJAsvooAPjeMKun1sxI2DIL6Kli1cYG9M8U1YUStxOTJ/vJiJ4Ei58huY4fKxnWNlDLURRddwCqP8AtlTF0RM7l2CghbC5IGuax590V/rY7gC5vzvVH/F6dzwxlySbbOPfZMUW1qIgiIIsl4nSvqqyZLmUs6dTS3PVy0JlS2HwszkHMbb2PfYrG3TmCKIFrgHHecz5LMlEr5CC24HgEzYG2KBpSGlpaanUgFA12Cc8uQlb+g1inN9LYnE5zlZj11wMIAVV03SL09O/NZhW/wCZSf8AQIn0S77jh2c+6h0g3og9qvv+1Q7xFP6ZWNaUudC5zNXP95pf/un+sXdK5Bg7/wAKtQG5ee78q8rukKVKmPLakqzkdlzLLXKcpIuCWFwbXEV2UDnNDg9ufap3VQaSMJVJhuJ4dUV8h5VLUyJ5c2bIiIxytfOA58TcC5Nr3ixJFURwODnAt8SfDJQsfC6UENIK02MhaCIIiCLKcaoFWveW5IR5gNxyV7G4vyF/oYxJWATFp2X918VVwNbXFj8gT7qzreBp8s5pEwPbUfA3ob2+oiZ9C9ubTf0KuS6EmjOKF1/QrjTcTVlKwSepcfdmAhreD8/M3jltTLEcL8+/5/lcM0lV0rsMwuO3b5/ynHB+IJFULKbNzlta/pyI8vW0aEVSyTZkVvUukIakWac+B2/tZD0g8INRTTMlgmnc9k/cJ+A+H3TzGm4j6uiqxM3C7rD17flUqumMZxDYlCLypogiIIiCIgiIIn/ox4OM+YtVOX7FDdAf8RxsfFQfmRbkYzNIVgY3Vt2n0WhR02I43bFpeN8TyKa6k55n3F3H5jsv6+EfLzVTI8tpU9XpKGnyJu7gPzw5yShOx6urGKyQyr3S+X5nO3zAigZ5pjZvp8/wsJ9fW1jsMQsOz8n+FJouBJjdqfNCcyB2j6k2APziRlC45vNvVTRaDkd0pnW9fX+VX8H0gmVq5blELOL75Rot/G5WIqVodMLbBnz6KpouJr6wYdgufj8LUY2V9kiCIgiVKbFpxqcVll+zISUZIsvZLSmY8rntAHW8XXRMEcTrbb381XD3Ynjha3kq+sxyccPoZwm2mzJsjrCMoLBjZhYCwB8IkbAzXyNtkA6y4MjtW03zyXnTMl6FPCep/wAswf1j3RR+8e78hcaQ/pDv+Vlf7Wf7xjZ1IWbrStC6FdDWp91pf/uD+kZmlc8B7/wr2j8sQ7vyrTF+NquS062GTOrlMw61nYKVUkZheXsQL6E7xDFRRPDfuC53fjapn1MjSehkOeC8w/i2uafTLOpEkyZ7ZQ+bMT2SwtY6ctxHj6WAMcWPuQjZ5S5uJtgU9xnK4iCIgiRukjDtJc8DbsN5br/qHqIza+PY/wAF85p6nybMO4/j8pj4XxH2imRybsBlf8w/30PrFumk1kYO/n+VraPqNfA12/Ye8c3VhV0iTVKzFDKeRF/+j4xK5jXCzhdWZImSNwvFwkfHuCmT7SlJIGvV37Q/Keflv4mM6aiIzj8vhfPVmhnM+5T+W/wK+cF4oV1NPXAMjdksw+kwf6uXPvjqmrnMIxnZv+fnzXtFpb/hqfP5+fPiqDirowmITMoj1kvfqie2v5SdGHmb7e8Y+tptJtcLS5Hju55yV6ahPWjzCz2okPLYo6sjDdWBVh5g6xqtcHC4N1nuaWmxC5x6vEQRd6KjmTnCSkaY5+FASfpsPGOXvawXcbBdNY5xs0LSOFejLLadXkBRr1IOmn/iMNLDuHz3EZFVpQWIi8/j5WjDRBvTlPParXHeKme0ijBVPdDKO03IBAPdHlr5c/k56xzzhZ57ysyt0q+Q6qm2cRtPcpOA8EbPUn/0wf5mH6D5x7DRb5PJS0ehf76jy+T8eadKeQqKFRQqjYAWH0jRa0NFgvoGMawYWiwVLxpiXU0zAHtTOwvrufQX9SIrVcmCO285LP0rUamnNtpyH59FW9HOH5ZTzjvMNl/Kt/1a/wAhEVDHZped/wCP2qmgqfDEZT/d7D9+ycIvrdRBEQRIHEPD2GT6/LOmzDVTrHq1OgyoLXspy9lb6mNOCoqWQXYOiN/j39qpSRQuk6RzKiYVw/gZmIZVQDMzLkBnWJe4sADa5JtpzjuSetDTibl3LlkVNcYT6qd0ytahTxnL/K5/pEeix9493wvdIH7Xisj9hbuMbmsCy9WVpXRgclfiMrnnOn5Jjj/VGRpDpQRu5zAWlSG0r2q34l/adU06mkyJSU7dgzpjaspAuQL3HP4TEFP9NEGyOcS7gFLLrnksaMuK4UXD1eailSe8o01G15bLfO4AsmYfetYHYb+9pHT6iAMcWA4nbeA48+y5bFLiaHWs1P0ZquogiIIouJ0Sz5Tym2YW8jyPobH0jiRge0tO9QzwtmjMbthWf8K17UdS0mborHK3cGHut5Hv7iDyjLp5DDIWu8V8xo2d1HUGGTIHLx3Hu/laVGuvrUQRLXFPC61AMyXZZ3yD+B8e4/PwqVFMJOk3b7rJ0joxtQMbMn+/f8qj4S4iaQ/s1RcKDlUtujfdP4f08tqtLOYzq37Pb9e3cs7RukXQu1E+zZ3dh7PbuTvX4dJnrlnSkmDudQ367RsMkew3abL6VzWu2i6U8f4RwuQnWzKU2uB9m8wanwDgRLJpSeFty70BVCrFPTs1j25dn8hdcC4PwyZLWdLpdGvYTGdtiRqGcjcQZpOeVmIOy8AuqZlPNGJWNyPHy4pppaSXJXLLRJaDkqhQPQaRC97nG7jdXQGtGWSQOJccesmCnp7mXewA3mN3n8I39Lnwx553TOwM2e6+V0hWvq5NRDm33Px/J7GrhrhxKVbmzTSO0/d4L3Dx3P0F2npmxZnatqg0cymbc5u3n8DnP0V7FlaS8JgizPGalsQrFlyz2AcqHlb4n+l/ICMeVxqJbN2bvyV8hVyOr6oRs2DIfk87rLSKWnWWioosqgAeQjWa0NAaNy+sjjbGwMbsC6x0u0QREESBw/VyJNfXrUskupacWlvMsLyiOwEZtNBy5+NjbTnY98MZjzbbMDjvVKNzWyOD8jf03Kpq8Eo5L4dS0zJNqRUo7zFyl+qUs7Zyp0sLWB5L4RO2aZ4kkkybY5duxRujjaWMbmbqf02zrUshO+bm/hRh/qiLRI+449n5/S6rz0AO1Tf+yf4T/wBekQ/Vdql1PYqjC/7PxFOS1hOVreOZVmH/ADKR5xYf9ygaeH8flQM6FWRx/lXXFhn1VbKoJc5pEsyTOmunvMMxXKLeXfbtXN7WMFNgihMzhc3sFNNifIIwbC1yq3GuApFFTzKmmnTpc+SpcOXHatrlIAAN9rcyRe+0TRVz5niOQAg5WUb6VsbcTCQQnzBqzrpEmcRbrJaPbuzKDb6xmSswPc3gSrjHYmg8VMjhdogiIIlHjrAOtXr5Yu6jtAfEn9SPqPICKNZBiGNu0LE0vQa1utYOkNvaP0vOCeJBMUSJrfaAdhj8a935gPmPWPKSpxDA7bu7V5onSIkaIZD0hs7f2m+L63EQRKXHHD/WoZ8sfaKO0B8Sj+o+o07oo1lPiGNu0bViaXoNa3XMHSG3tH69l7wJjvWp1Mw3dB2SfiT/AHG3lbxhRz4hgO0eyaHrtazVP6w9R+l26Qv+E/fX+sdVv9PxCk03/tfEKTwP/wAFJ/f/AJ2jqi/ojx9ypdEf7Nnj7lU/H2O5R7NLOpH2hHJeS+u58Ld8QVs//GPH45/Ko6arsI1DDmdvx4+3erHg7APZ5edx9s41/Cv3fPmfHyialp9WMR2nn+Vb0XQfTsxP6x9Oz5TJFtaqIIkjjjiMWNNKNydJjDl+AePf8u+2dWVH/G3x+PlfPaX0iADBHt3n8fPkrLgvAPZ5fWTB9q41H3V+758z6DlEtJBq24nbSreiqD6dmN/WPoOHz+kyxcWsiCIgi5VNQstGdzZUUsx7lAuT8o9a0uIA2leEgC5WdY/xbg9XYTZMyoI2KS2DgdwbMpt4XjVgpKuLqkN8f5VGWop37RdSOAKyiM61HQzpYZSTPmaiwtoGLNubdkHl4RxWsmDbyvB7ByF7TOjJ6Dbdqg9KFp9fQU2+oJHhMdV/RDEuj+hBJJzkP2uKyzpWM5zWnxiLRWX9Jv8AZq+irBewIDW7ka59SrkekbWjvuQPi5z/AIWdV9CVkib+J+HTVGVNkzjInyr9XNUXBU7qRfUH/fQ3ilT1Aiu1zbtO5WpYsdnNNiEn45hgUj9rYqXQWPs8sWLd11TW3jl8iIvQyk/7aKx4nn8qrIwD+tJ4J04Q4jkVstzIUospsmRgAQthlNgSADqB+UxQqad8LhjzurcEzZB0dyvorKZEERBEQRI3FnCpBM+mB72RdwfvJb9B6Rm1VLbps8vyF87pLRZvroPEfkLpwzxmDaXUmx2E3kfzdx8du+3P2CtHVk8/ldUGmA77c+R4/PynRWuLjUHYxorfBuvYL1ZnxFSNQ1azZQspOdBy/Enlr8mEY87DBLib3j8jncV8jXRGhqhLHsOY/I53FX/GtUs2hWYvusyEeoMWqp4fCHDfZaelpGyUQe3YSF04drlkYYk1tlDkDvPWMAPU2EKeQR02I9vuV3QziHR4kO6/uVRcGYe1TUNUTe0EOY32Mw6j5b+HZivSRmSQvdu9+fwszRVO6pnM8mdvf9bfJaNGsvq18zJgUEsQANSSbADxMeEgZleOcGi52JG4l4xzXlUpOuhmDfyTn+98uRjNqKy/Rj8/j58uK+dr9L4rxU/n8fPlxUjhDhTqyJ08dvdEPw/ib8XcOXntJTUuHpv28FJozRWrIlmGe4cO09vt37HOL630QREERBFxrKVJqPLcZkdSrDXVSLEaa7R01xa4OG0LxzQ4WKz3FsJr8NlTRRu0+lZWHVtrMk3BGZLbgHXT1G7RqRywVDhrRZ3Hce/n4VF8csIOrzHsmTo9q5MygkCQbiWoR9LWmAAt9TfS+8VK1j2zOx7/AGVimc0xjClLDD7XxBNmbpThgO7sAS7fxszekXJftUIbvd+c/bJVWfcqieH8LUIxVpJS6UcL6+gmEDtSSJo8hcN/kLH0EX9Gy4JwOOSq1keOI9ma+OEp/wC0MKROtdHC9UzoxDqyWsbjW5XKT35iI6qW6ipJtcbfNeQHWwjNKmM0FLTzPZKMKag6z6uewIkrzOZuyr67gAi9h2iLXopJZG62Xq7mjf8AI7/ZVpGMacDNu8ncmDg3GKCQ6UVGJk5iSZs5UOXNY9pzvYkWFgQL7xVqoZ3gyy2HAfCngkib9tmfanyM1XEQRc505UBZmCqNyxAA9THhIAuVy57WC7jYKireMqWXoGMw9yC/1Nh8jFZ9ZE3Zn3LNl0xSx5A37vnJVE/pBHwSCR3s9voFP6xAa/g31VF+nxfos9f0lfG8USobOJKy3J7RVjZvMWtfxinLIJDfDYrGrKplQ7EGYT788V9YRxBPptJbXX7jar/uPS0exTvj6pyXtLpCenyYcuB2c9ycMO47ktpNRpZ7x2l+na+hi8yuaesLeq3oNOQuykBb6j59F14nmyKumfq5qM6dtQGGbTcW31Fx52j2oMc0ZwkEjNSaQdBV05wOBIzHHLs7koyq/NQTJJPuTFZfyte49G1/eiiJLwlnAj1WE2fFQuiO4i3cf37rzEcQ/sVLIB++7f8A7HC/6tPKPHP+01nefUpUVH+kihHaT5m35TvhE+noqdJcyaisBmcZgWzHU6DU2225CNGJ0cLA1xF19DTPgo4Ax7gDtPG57PRQMS48lLpJRnP3m7K//I+VhEb69o6gv6KtPp2JuUQv6D59knYtjk+pP2j9nkg0UenPzNzFGSZ8nWKwKmvmqOucuG7nvXXAsYSmObqFd+TMx08haw8949ilEZvhuVJR1jKY4sF3cb+yZZHSCvxyCPFXB+hA/WLYr+LefRa7NPtPWZ5G/wAK4oeMKSZpnMs90wW+uq/WJ21kTtpt3q/Dpalk/use3L12eqvJUwMAVIIOxBuD6iLIIOYWi1wcLg3C+49XqIIqMcWUntL0rTQk1CBZ+yGJAPZY6E6gW3vteLH0surEgFwVDr2YywnNXkV1MqrGKmXRU0+cqqoUM9gAA0w7XtzZrC/jE0TXTSNaT2eCieRGwuSj0OYcRIm1L3LTnsCeare59XLX/LFzSsgLxGN35/SrUDOiXnetCjKV9fMxAwIIuCLEd4MAbG4XhF1l/AUw4fiVRQOTkc3lk8yBdT3dqWdfFQI3KwCop2zjaNvPes2m+1MYjv2K1xvhDDZE2bV1bnK7FhLLWXMdTYL23JNzYHntEMVXUvaIohmN/OQUslPC1xkeqDGOJZ5kAUcr2KlY5ZZVQJ09jylqu2pF2H8V+ybMVMwP+6cbt/Ad/PhvUD5nFvQGEep55K1DBZk1pEoz1Czig6xQdA1tf/rltrvGPKGB5DDluWiwuLRi2qYw9IjXRWccV8P1QYzC7z05HdlHio281FvKMiop5QcROIc7vhfKaSoKoOxkl49vD49EqRUWGiCIgiIIiCIgi9BgvQbIJghN15BeIgiIIiCIgi9EF6AnLhHh+qDCYXeQm9vib906erD0i7TU8t8V8I9/D5X0GjKCpBxlxY31Ph8+S0CNVfTqq4oxj2OmmT8hcoNFHMk2FzyHMnuianh1sgZe11HLJq2Fyz6djkzFJd2wpKhRpmSeodPUDOvfY6HxjUEDaZ2Upb4ZfCo6wzjqX8VM4AkYnKqBKdJkukAJyzyHKgCwVHAGt7aWAtfSI611M5mIEF/Zl6LqmbM11j1e1e9LeJNMaRQStXmsGYeZyoD4Frk92UQ0bGGh0ztg5KVrySIhvT5g+HrTyJclPdlqFB77bk+JNz6xlSyGR5ed6vRsDGho3KZEa7RBFnfSzgzZZVdJ0mSCAxG+W91b91vo3hGtoyYXMLth59lQrYzYSN2hMNBOp8SpZNQ0lJrLdhLPwzgCCuum+19PdPdFZ7X00hYDa/spmlszA61/lJWF1FdNnPWPREzRcI9Q3VSaeWPuq1mbndhbn3mNGRsDWCIPy7MyVVYZHEvLc+3IBTeGuJ66fXKodaiULrOEmXlkywfiWY9mYiwOu4vlvvEdRTQMhJthO65zPgOeK6imkdJbaN9tnmtLBjIWgvYIqfFeGqeouXSzH407J9eR9QYgkpo5MyM1RqNHU8+bm58Rlz4pXruAJg/upqsO5wVPzFwfkIpPoXDqm/esabQDx/Tdfvy+VTzuE6xf8EnxVlP9b/SITTSj+32VB+iKtv8AbfxCinAan/y83+AxxqZP+pUH0FT/AOZ8l1lcNVbbSH9bL/MRHop5T/aV23RlU7Yw+ysaXgapa2fJLHO7XPyW4+sStopTtsFbj0HUO61h6+y6cQcKpS0/WdYzvmA2AWxvy1P1j2alETMV7ld1uimU0GPESb9w58V0wfhBaillzRMZHbNe4BXRmA00I0HeYRUgkjDgbHP3su6XRDKinbIHEE37RtIUWq4Iql90JM/K1j/msPrHLqOUbM1BJoSpb1bHx+bKvm8N1a7yH9AD/LeIzTyj+0qq7RtU3aw+6+FwGqP/AOPN/hI/WPNTJ/1K5FBUn/jPkpUjhGsb/CyjvZlH9b/SO20sp3KdmiKtx6tu8hXNDwA286aAO5Bc/wATWt8jE7KBx6x8ufwr8OgD/wAr/L5/SasK4fp6fWWgzffbVvmdvS0XY6eOPMDNbVPQQU/Ubnx2nnuVpEyuL4mzAoLMQFAJJOwA3MegEmwXhNs0jzOLK+apn0tB1lLrlLNaZMUfEq3uB3DKxjRFJA04JJLO9AqhnlPSY27VDw/CKPElNTQs9HUobOE0yt+JAQCpsdVtfW+oIjt8stMdXMMbTztXDWRzdKPolOFHUTKakz1s1WeWpaY6iwIF7WFhc2sNhc8ooOa2SW0QyOxWmksZeQ7Ei9HVI9bWT8SnDQMRLHIMRbTvCJZfXvEaNe9sMLadnjz2nNUqRpkkMzvBahGKtNEERBFzqJCurI4DKwKsp2IIsQfSPWuLTcLwgEWKyvAKhsGxB6Wcx9mnEFHOwvor934G22B2AjcmaKyASN6w5t+QsyImmlwO6pTlxJwsKyarT6iYKZF1kDsqWBJzMw5Wt4jWxEUKeq1LSGN6R3889itywax13HLglHHuKlyGmw4dTSoypOqkQ5UDG11y/wA+7cuTG/DSm+snzcdg7udm5VZJ8sEWQG0ph4bp51BNl0wL1FJNF5M4C/Vta5VraBG3B8eepFSocydpk6rxtHH98VYiDoiGbWnYU6RQVpEERBEQREERBEQRV+N4UtTL6tmKi4N1tfTziKaIStwlVqulbUx6txsumEYetPKWUpJC3sTa+pJ5ecexRiNgaF1TQNgiEbdg/lTIkU6IIiCIgiIIiCIgiW63F6esarw8TCk7q2Q5gRfMu639619e8ai41i2yKSIMnIuLqB0jXl0YOaoOGuMFokWjxBTImSVCq2VijoNFIKg8tL7G24NwLM9IZjrYcwfRQR1AjGCTIhSuDVWfXVddJUrTzAJaEgqJri2Zwp7iLX5knncDiqJZCyF3WGfd2LqAB0jpG7PftVR0h4q9bUy8NpjftDrTyzDWx/Cg7R8bDcRPQxCGM1Enhz27Aoqp5leIWeK0LBsMSmkS5Mv3UWw7yeZPiTcnzjImldK8vdvV+NgY0NCmxGu0QREERBEu8ccMrX05XQTUu0pjybmp/C2x9DraLdHVGCS+47VXqIRKy2/cl7o94j61Ww+sH2qAoBMHvoBYowO7KL+a99iYuV1PhIni2Hhu7ed6gpZsQ1Um0KywLB5lJOmUZldbQzgzo1ger+9LmX94G4sdT565YppmytEt7PFvHtHP7kjjMbtXa7TzZVnEGJdTL/ZtAxXq0Yz5xZm6iSLlu0TfNb5XAFiRaWCPG76ibfsHE8/tRyvwjVR+J4BTOAsU9nwuXOrJ1kLESy+6pfKqjmRcEjuU9w04rItZUlsTc9/vz29q6pn4IQXlPCsCLjUHYiM5XF7BEQREERBEQREERBEQREERBEQREEXjNYXOg74Is14p4z690lSneTRvM6ubWKD2jzWW2wHe/mQLDta1PR4AXOF3gXDfn45FCaou4NGTeKY+KOE0q0R5bmXUSgOpngm5tsGYakX1vuCbjcg1KerdESHC7TtCmmpxIAQbEbCuXC1XMq0mSK+lHWyCAzOimW5OxW4tmtqbaagi17DqoY2Ih8LsnduYXkJMgLZW5hc+kDitaGSJcq3XuLS1AHYXbPb6KOZ7wDHtFSmd+J3VG3t7PleVM4ibYbVz6N+FDSSzOnD+0TRdr6lFOuUk/ETq3jYcrlpCr1rsDOqOf4Skg1YxO2lOkZyuIgiIIiCIgiIIkbpC4PNRaqprrUy7Hs6Fwu1j99baHnt3W06GsEf25OqfT9KlVU2Pps6wXfgTjJa1epndipUEMPdzgbsvcw5ry3Gm3lZRmE42ZtXtPUawYXZFVvF+FS8NwueknOzz3CvNbtO2Y3OdrbZbry1bvbWamldU1LS/YN3x7ridghhOHfvXxwhgjVpk1E9StLIULSSG+LKAOscc72v4nwHaVUwhxMZ1j1j+Bz67PIYzJZzuqNg/KkcRYtUUdei08x6lqi7PSNbsgDdG+C4U6WI7LE30jmCKOaAl4w4f7vkb11LI+OQBud9ybcAxqXVyy6K6lWKOjqVZHFrqQeYuNu+KU0LonYT6KzHIHi4VnEKkRBEQREERBEQREERBEQREEXCpq0lq7MRaWpdu8KATe3oflHTWlxAG9clwAJO5JNFNxSvliqkVMqmlsfspJQNdAxF3cgm+h0AtttGg8U0DtW9pcd5v7BVWmaQY2mw4JrqMGlTab2eaiFCoDBFyKD3qtzl11Gpt4xSbM5smsac/NWDGCzCVRcE0lZSvNpJw6ynlgGRPuPdJ0S2+munw2tsVizVvilAlbk47R+edvmoYGyMJY7MDYVM4z4slUEq5s05h9nL7/wATdyjv57CI6WldO7s3ldTztib2pZ4E4XmTpv7RrrtMY5pSsPk5HKwtlXloe61utqmsbqIdm/4+VBTQFx1sm1aRGOtBEERBEQREERBEQREESLxxwQZze1Uh6upXtWBy5yOYPwv47Hn3xp0ddgGrlzb7fpUqimxdNmTlx4T42SpBo8QUJOP2ZzrZZnLKynRWOxU6E7b2jupojH92E3G3Ld+ue1cwVQd0JMineundTKdkllyikrLQatYaKo+kZzBicATa+9XHHC24CVej/Bpn2ldVD+01GtiLZJfIW3FwBpyAUb3i7WzNyhj6rfU8/lVqaN2cj9pXDHMfm1k1qOgbKq/8TVDaWvMIRu24uDfTS1iw6hgbC0SzDuHHv5+D5JKZHauPxPBWPRnXTZ9Ckyc7OxZgGa18oNgCeex1OsR17GsmLWiy7pXOdGC4q1wDH5VYJhlZrS5hlksAASOakE3BFj6iIJoHQkB28XUscrZL4dytYhUiIIiCIgiIIvl3ABJIAGpJ2AgM8kSxiHH1HLbJLZqiYdBLp1zknwI7J9CTFxlDM4XcMI4nJV3VUYNhmexVvG+NViUUqoRWpgXtPSytNVCbKQ3ui/zu67WMS0kMJmLD0uHDn4UdRJIIw4ZcV8cNT6ETGkUkudU9cMtTUnMwtlPvu1rk32Uczzj2obPhD5CG22D4CRGO+FgJvtKiYJis3By1JVSpryAxNPOlrmuCScp21vrbcEnkQYklibVgSxkB28FcRvNOcDxluKu+DaWc9RV1s1HlLPyCVKc9sIgOrD4b3uF5XblYmvVOYI2QtN8N7kdvPspoA4uc8i19i84145lUQMuXaZUHZOSX2L2+eUanTYG8KShdMcTsm87PleVFU2PIZlUvCPBk2fN9txG7zGOZZTfQuNhbknLn3CeqrWsbqYNnH4+VFBTFx1ku1aRGOtBEERBEQREERBEQREERBEQRLHGHBcivGY/ZzgLLNA38HHxD6jkdwbtLWvgNto4fCrT0zZewpQoOJq3CXWRXy2mydkmA3NvwObBx+FrMNNhYRoPpoasY4TY8P1u7xkqjZpac4ZBccU8zZ0nE6V1p6kqrixeXbMv4WDC4vzGhI5xnAPppAXt2cVdu2ZnRKX8V4Il0lNMmUc2fKmy5TFsrFhOsp0dDoSdhawF72i1HWmWQNlAIJ8u4qB1MI2kxkg+6+MFrvY8AWbezdW+T80x2yfIsD5CErNdXYe0egzXkbjHTXPN1e9HmF+zUEhSLMw6xtLG76gHxC5V9Ir1susnceGXkpqZmCMBMkVFYWX4XUVdR7fOTEGkrJnTMiuFdMoJIBz+6LWH9DtGxI2JmrYY73A7FnsL3Y3B9rErtiHGlUMJkVa5VmtN6tjluCB1guAdr5R63jllFH9U6I7LX9kfUvEDXjaT8qZiWJ4jQzqYTp8moSfNEvIJeRxcgXUDfffXWw5xHHFTzsdhaWkC+267c+WJzcRBuu/FFROqMQk0CTnkyjLM2a8s5XYXYBQeXu/5je9o5p2sjgdORc3sL7F1KXOlEYNhtKg4lSvhlVTFJ02bS1L9TNlzXLgE2FxfwN/3SL66SRuFTG64Ac3MEZLh4MLxY3ByzXXpHwlKanp6mmlpLNLNVrIAoysRyUc2CfMx5QymR7o3m+Ic+iVTAxoe0dUpynSpVXTkHtSp0v5qwuCPGxuDFAF0Ul94PsrZAe3sKReGabFpUo0ctJcpJcx1FVMF+xe/2afFqSQTpY20tGjUOpXO1pJJIGQ/JVOFs7W6sC1t6d1nLS06mpng5FAaa9lzHvt3nuGp8Yz8Jlf8Abbt3K3cMb0j4pAxjjqorXNNhkttd5trNbvF9Ja/ibXXSxjTioo4RrKg+HO3uCpPqnynBCPFXfBvAUukInTiJ1RvmOqoeZW+pa/xnXutrerV6QdL0GZN55spoKQR9J2ZTpGcriIIiCIgiIIiCIgiIIiCIgiIIiCLhW0cuchlzUV0O6sAR9Y6Y9zDiabFcuaHCxCzzFujmbIfr8NnNLcf4ZYj0V+Y27L3B5mNaLSTXjBUNuOP6/IVB9GWnFEbL4oekWopWErEqZgf/ABFGUnxynst5qQPCOn6PjlGKB3hz+V42rew4ZQmdqvDsVldV1izBfNkzMjgi+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YPKxr0s0erdDKbA7+B5spp43YhIzaFDraWsxKdT9bTey08mYJrF3VndhsAF25i5778rGRjoadjsLsTiLLlzZJXC4sAnLFKBKiTMkvfLMUqbbgHmL8xuIoRvLHBw2hWntDmlp3qvaspMOkJLecstEWyh2u5A7h7zegiUMlqHlwFyVxijibYmyUMU6TjMbqsPp2mudmZSfUS17RHiSLd0Xo9GhoxTOsOd6qPrSTaIXKj0XAlZWuJ2JT2A5SwQWA7tOxLG3ug+hj19fDCMFO3x5zPiuW0kkhxSnwWh4ThMmmTq5EtUXw3J72J1Y+JjJlmfK7E83WgyNrBZospsRrtEERBEQREERBEQREERBEQREERBEQREERBFwraOXOUpNRZiHdXUMPkY6Y9zDdpsVy5ocLEJKxnotpJtzJZ5Ddw7aX/Kxv8mAjRi0rK3J4v6HnwVOShjd1clV/sHHKT+4qevQbKWDG35ZwsPJWif6iil67bHnh+Qo9VUx9V1+e1fQ47xORcVOHk25qsxB/FZ1PpD6Gmf/AE5PY/CfVTN67F2pul6Qf7ynmqeeVkb9SseO0S/c4ev7XrdIN3gqanSvRH4KgeaJ/R4jOipuI9fhdf4hFwPPih+lehHwTz5In9XgNFzcR6/CHSEXaos/pdph7kicfzFF/RmjsaJk3uHr+l4a9m4FRf8AvErp4/suHnXYkTJg/wAqqPrHf+HwM/qSew+Vz9ZK4dBn5Xhw/Hqv+8minQ8gypp4dVd/QmPNbQxbBiPn75eSYKqTabKdhfRXIBz1M557HUgdhT5m5c+eYRFJpV5Foxb1XbKBu15unbDMLk065JMpJa8woAv4k7k+JjOklfIbvN1cZG1gs0WUyI12iCIgiIIiCIgiIIiCIgiIIiCIgiIIiCIgiIIiCIgiIIiCIgvEq8Y7Hy/2i7SqCTasaxn32j6KLYsaXao+H+8POO3rhm1bBwX8Pn/tHz9VsK2YU7xmq0iC9RBEQREERBEQREERBEQREERBEQR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idx="1"/>
          </p:nvPr>
        </p:nvSpPr>
        <p:spPr>
          <a:xfrm>
            <a:off x="592559" y="2438400"/>
            <a:ext cx="7239000" cy="3810000"/>
          </a:xfrm>
        </p:spPr>
        <p:txBody>
          <a:bodyPr>
            <a:normAutofit/>
          </a:bodyPr>
          <a:lstStyle/>
          <a:p>
            <a:pPr marL="0" indent="0">
              <a:buNone/>
            </a:pPr>
            <a:endParaRPr lang="en-US" dirty="0" smtClean="0"/>
          </a:p>
        </p:txBody>
      </p:sp>
      <p:sp>
        <p:nvSpPr>
          <p:cNvPr id="6" name="Slide Number Placeholder 5"/>
          <p:cNvSpPr>
            <a:spLocks noGrp="1"/>
          </p:cNvSpPr>
          <p:nvPr>
            <p:ph type="sldNum" sz="quarter" idx="12"/>
          </p:nvPr>
        </p:nvSpPr>
        <p:spPr/>
        <p:txBody>
          <a:bodyPr/>
          <a:lstStyle/>
          <a:p>
            <a:fld id="{28B38F42-BC13-42AD-A2FA-A9D33DADE336}" type="slidenum">
              <a:rPr lang="en-US" smtClean="0"/>
              <a:t>6</a:t>
            </a:fld>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4" y="2133600"/>
            <a:ext cx="2738437"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5469" y="2133600"/>
            <a:ext cx="2749550"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0619" y="2133600"/>
            <a:ext cx="2744787" cy="35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677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i="1" dirty="0"/>
              <a:t>To provide science and policy advice to governments that would reduce nutrient loads and harmful algal blooms</a:t>
            </a:r>
          </a:p>
          <a:p>
            <a:pPr marL="0" indent="0" algn="ctr">
              <a:buNone/>
            </a:pPr>
            <a:endParaRPr lang="en-US" i="1" dirty="0"/>
          </a:p>
          <a:p>
            <a:pPr marL="0" indent="0" algn="ctr">
              <a:buNone/>
            </a:pPr>
            <a:r>
              <a:rPr lang="en-US" i="1" dirty="0"/>
              <a:t>(but not all basins are created, or treated, equally…)</a:t>
            </a:r>
          </a:p>
          <a:p>
            <a:endParaRPr lang="en-US" dirty="0"/>
          </a:p>
        </p:txBody>
      </p:sp>
      <p:sp>
        <p:nvSpPr>
          <p:cNvPr id="3" name="Slide Number Placeholder 2"/>
          <p:cNvSpPr>
            <a:spLocks noGrp="1"/>
          </p:cNvSpPr>
          <p:nvPr>
            <p:ph type="sldNum" sz="quarter" idx="12"/>
          </p:nvPr>
        </p:nvSpPr>
        <p:spPr/>
        <p:txBody>
          <a:bodyPr/>
          <a:lstStyle/>
          <a:p>
            <a:fld id="{28B38F42-BC13-42AD-A2FA-A9D33DADE336}" type="slidenum">
              <a:rPr lang="en-US" smtClean="0"/>
              <a:t>7</a:t>
            </a:fld>
            <a:endParaRPr lang="en-US" dirty="0"/>
          </a:p>
        </p:txBody>
      </p:sp>
      <p:sp>
        <p:nvSpPr>
          <p:cNvPr id="4" name="Title 3"/>
          <p:cNvSpPr>
            <a:spLocks noGrp="1"/>
          </p:cNvSpPr>
          <p:nvPr>
            <p:ph type="title"/>
          </p:nvPr>
        </p:nvSpPr>
        <p:spPr/>
        <p:txBody>
          <a:bodyPr/>
          <a:lstStyle/>
          <a:p>
            <a:r>
              <a:rPr lang="en-US" dirty="0"/>
              <a:t>LEEP Objective</a:t>
            </a:r>
          </a:p>
        </p:txBody>
      </p:sp>
    </p:spTree>
    <p:extLst>
      <p:ext uri="{BB962C8B-B14F-4D97-AF65-F5344CB8AC3E}">
        <p14:creationId xmlns:p14="http://schemas.microsoft.com/office/powerpoint/2010/main" val="394905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286000"/>
            <a:ext cx="8305800" cy="3840163"/>
          </a:xfrm>
        </p:spPr>
        <p:txBody>
          <a:bodyPr>
            <a:normAutofit/>
          </a:bodyPr>
          <a:lstStyle/>
          <a:p>
            <a:r>
              <a:rPr lang="en-US" dirty="0"/>
              <a:t>Lake Erie LAMP’s Binational Nutrient Management Strategy</a:t>
            </a:r>
          </a:p>
          <a:p>
            <a:r>
              <a:rPr lang="en-US" dirty="0"/>
              <a:t>Lake Erie Commission’s Ohio Phosphorus Task Force I and II reports</a:t>
            </a:r>
          </a:p>
          <a:p>
            <a:r>
              <a:rPr lang="en-US" dirty="0"/>
              <a:t>U.S. EPA’s Great Lakes Restoration Initiative</a:t>
            </a:r>
          </a:p>
          <a:p>
            <a:r>
              <a:rPr lang="en-US" dirty="0"/>
              <a:t>Environment Canada’s Great Lakes Nutrients </a:t>
            </a:r>
            <a:r>
              <a:rPr lang="en-US" dirty="0" smtClean="0"/>
              <a:t>Initiative</a:t>
            </a:r>
          </a:p>
          <a:p>
            <a:r>
              <a:rPr lang="en-US" dirty="0" smtClean="0"/>
              <a:t>…and others</a:t>
            </a:r>
            <a:endParaRPr lang="en-US" dirty="0"/>
          </a:p>
          <a:p>
            <a:endParaRPr lang="en-US" dirty="0"/>
          </a:p>
          <a:p>
            <a:pPr marL="0" indent="0" algn="ctr">
              <a:buNone/>
            </a:pPr>
            <a:r>
              <a:rPr lang="en-US" i="1" dirty="0"/>
              <a:t>The LAMP </a:t>
            </a:r>
            <a:r>
              <a:rPr lang="en-US" i="1" dirty="0" smtClean="0"/>
              <a:t>and LEMN have </a:t>
            </a:r>
            <a:r>
              <a:rPr lang="en-US" i="1" dirty="0"/>
              <a:t>a crucial role to </a:t>
            </a:r>
            <a:r>
              <a:rPr lang="en-US" i="1" dirty="0" smtClean="0"/>
              <a:t>play</a:t>
            </a:r>
            <a:endParaRPr lang="en-US" i="1" dirty="0"/>
          </a:p>
          <a:p>
            <a:endParaRPr lang="en-US" dirty="0"/>
          </a:p>
        </p:txBody>
      </p:sp>
      <p:sp>
        <p:nvSpPr>
          <p:cNvPr id="3" name="Slide Number Placeholder 2"/>
          <p:cNvSpPr>
            <a:spLocks noGrp="1"/>
          </p:cNvSpPr>
          <p:nvPr>
            <p:ph type="sldNum" sz="quarter" idx="12"/>
          </p:nvPr>
        </p:nvSpPr>
        <p:spPr/>
        <p:txBody>
          <a:bodyPr/>
          <a:lstStyle/>
          <a:p>
            <a:fld id="{28B38F42-BC13-42AD-A2FA-A9D33DADE336}" type="slidenum">
              <a:rPr lang="en-US" smtClean="0"/>
              <a:t>8</a:t>
            </a:fld>
            <a:endParaRPr lang="en-US" dirty="0"/>
          </a:p>
        </p:txBody>
      </p:sp>
      <p:sp>
        <p:nvSpPr>
          <p:cNvPr id="4" name="Title 3"/>
          <p:cNvSpPr>
            <a:spLocks noGrp="1"/>
          </p:cNvSpPr>
          <p:nvPr>
            <p:ph type="title"/>
          </p:nvPr>
        </p:nvSpPr>
        <p:spPr/>
        <p:txBody>
          <a:bodyPr/>
          <a:lstStyle/>
          <a:p>
            <a:r>
              <a:rPr lang="en-US" dirty="0"/>
              <a:t>Complementarity</a:t>
            </a:r>
          </a:p>
        </p:txBody>
      </p:sp>
    </p:spTree>
    <p:extLst>
      <p:ext uri="{BB962C8B-B14F-4D97-AF65-F5344CB8AC3E}">
        <p14:creationId xmlns:p14="http://schemas.microsoft.com/office/powerpoint/2010/main" val="3279437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9800"/>
            <a:ext cx="7408333" cy="3916363"/>
          </a:xfrm>
        </p:spPr>
        <p:txBody>
          <a:bodyPr>
            <a:normAutofit/>
          </a:bodyPr>
          <a:lstStyle/>
          <a:p>
            <a:r>
              <a:rPr lang="en-US" dirty="0" smtClean="0"/>
              <a:t>Spring, 2012 - Science </a:t>
            </a:r>
            <a:r>
              <a:rPr lang="en-US" dirty="0"/>
              <a:t>Advisory Board – Taking Action on Lake Erie (</a:t>
            </a:r>
            <a:r>
              <a:rPr lang="en-US" dirty="0"/>
              <a:t>TAcLE</a:t>
            </a:r>
            <a:r>
              <a:rPr lang="en-US" dirty="0"/>
              <a:t>) Work Group established</a:t>
            </a:r>
          </a:p>
          <a:p>
            <a:r>
              <a:rPr lang="en-US" dirty="0"/>
              <a:t>Fall, 2012 – Consultations on IJC approach</a:t>
            </a:r>
          </a:p>
          <a:p>
            <a:r>
              <a:rPr lang="en-US" dirty="0"/>
              <a:t>Winter, 2012/13 – Preparation of 7 Review Papers e.g., external loading, load-response curves</a:t>
            </a:r>
          </a:p>
          <a:p>
            <a:r>
              <a:rPr lang="en-US" dirty="0"/>
              <a:t>February, 2013 – Expert Workshop</a:t>
            </a:r>
          </a:p>
          <a:p>
            <a:r>
              <a:rPr lang="en-US" dirty="0"/>
              <a:t>August, 2013 – Draft LEEP Report Release</a:t>
            </a:r>
          </a:p>
          <a:p>
            <a:r>
              <a:rPr lang="en-US" dirty="0"/>
              <a:t>September – October, 2013 – Consultations</a:t>
            </a:r>
          </a:p>
          <a:p>
            <a:r>
              <a:rPr lang="en-US" dirty="0"/>
              <a:t>February 27, </a:t>
            </a:r>
            <a:r>
              <a:rPr lang="en-US" dirty="0" smtClean="0"/>
              <a:t>2014 (tentative) </a:t>
            </a:r>
            <a:r>
              <a:rPr lang="en-US" dirty="0"/>
              <a:t>– LEEP Report Release</a:t>
            </a:r>
          </a:p>
          <a:p>
            <a:endParaRPr lang="en-US" dirty="0"/>
          </a:p>
        </p:txBody>
      </p:sp>
      <p:sp>
        <p:nvSpPr>
          <p:cNvPr id="3" name="Slide Number Placeholder 2"/>
          <p:cNvSpPr>
            <a:spLocks noGrp="1"/>
          </p:cNvSpPr>
          <p:nvPr>
            <p:ph type="sldNum" sz="quarter" idx="12"/>
          </p:nvPr>
        </p:nvSpPr>
        <p:spPr/>
        <p:txBody>
          <a:bodyPr/>
          <a:lstStyle/>
          <a:p>
            <a:fld id="{28B38F42-BC13-42AD-A2FA-A9D33DADE336}" type="slidenum">
              <a:rPr lang="en-US" smtClean="0"/>
              <a:t>9</a:t>
            </a:fld>
            <a:endParaRPr lang="en-US" dirty="0"/>
          </a:p>
        </p:txBody>
      </p:sp>
      <p:sp>
        <p:nvSpPr>
          <p:cNvPr id="4" name="Title 3"/>
          <p:cNvSpPr>
            <a:spLocks noGrp="1"/>
          </p:cNvSpPr>
          <p:nvPr>
            <p:ph type="title"/>
          </p:nvPr>
        </p:nvSpPr>
        <p:spPr/>
        <p:txBody>
          <a:bodyPr/>
          <a:lstStyle/>
          <a:p>
            <a:r>
              <a:rPr lang="en-US" dirty="0"/>
              <a:t>LEEP Process</a:t>
            </a:r>
          </a:p>
        </p:txBody>
      </p:sp>
    </p:spTree>
    <p:extLst>
      <p:ext uri="{BB962C8B-B14F-4D97-AF65-F5344CB8AC3E}">
        <p14:creationId xmlns:p14="http://schemas.microsoft.com/office/powerpoint/2010/main" val="38554188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1594</TotalTime>
  <Words>3231</Words>
  <Application>Microsoft Office PowerPoint</Application>
  <PresentationFormat>On-screen Show (4:3)</PresentationFormat>
  <Paragraphs>297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Waveform</vt:lpstr>
      <vt:lpstr>Lake Erie Ecosystem Priority (LEEP): Scientific Findings and Policy Recommendations to Reduce Nutrient Loadings and Harmful Algal Blooms   - Report Overview -</vt:lpstr>
      <vt:lpstr>Overview</vt:lpstr>
      <vt:lpstr>IJC Role</vt:lpstr>
      <vt:lpstr>PowerPoint Presentation</vt:lpstr>
      <vt:lpstr>Great Lakes Water Quality Protocol  of 2012</vt:lpstr>
      <vt:lpstr>IJC Priorities – 2012-15</vt:lpstr>
      <vt:lpstr>LEEP Objective</vt:lpstr>
      <vt:lpstr>Complementarity</vt:lpstr>
      <vt:lpstr>LEEP Process</vt:lpstr>
      <vt:lpstr>Estimated Annual External TP Loads to Lake Erie (MT)</vt:lpstr>
      <vt:lpstr>Source: Heidelberg University, unpublished data</vt:lpstr>
      <vt:lpstr>Key Findings – Phosphorus Loading</vt:lpstr>
      <vt:lpstr>Key Findings – Effects</vt:lpstr>
      <vt:lpstr>Key Findings - Other</vt:lpstr>
      <vt:lpstr>Recommendations</vt:lpstr>
      <vt:lpstr>Recommendations – Loading Targets</vt:lpstr>
      <vt:lpstr>PowerPoint Presentation</vt:lpstr>
      <vt:lpstr>Response Curve Relationships between (A) Annual TP Loads and (B) Annual DRP Loads for the Western and Central Basins of Lake Erie and Hypoxic Area and Number of Hypoxic Days   (Hypoxia area in km2) </vt:lpstr>
      <vt:lpstr>Recommendations – Ag/NPS</vt:lpstr>
      <vt:lpstr>Recommendations - Urban </vt:lpstr>
      <vt:lpstr>Recommendations – Research and Monitoring</vt:lpstr>
      <vt:lpstr>Next Steps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arvai.a</dc:creator>
  <cp:lastModifiedBy>Child, Matthew</cp:lastModifiedBy>
  <cp:revision>88</cp:revision>
  <cp:lastPrinted>2014-01-03T21:23:04Z</cp:lastPrinted>
  <dcterms:created xsi:type="dcterms:W3CDTF">2013-12-10T14:18:24Z</dcterms:created>
  <dcterms:modified xsi:type="dcterms:W3CDTF">2014-02-07T20:37:45Z</dcterms:modified>
</cp:coreProperties>
</file>