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7" r:id="rId4"/>
    <p:sldId id="264" r:id="rId5"/>
    <p:sldId id="269" r:id="rId6"/>
    <p:sldId id="271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EB4F3-FAA8-4F4A-BCD1-38262D30567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BD0B3-24A5-4357-A1B3-6B4F818D7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0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15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22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73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3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26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5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659B1B-736E-451F-BF97-3F2289E3A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3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7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BD0B3-24A5-4357-A1B3-6B4F818D7A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9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0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2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7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4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5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1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5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2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0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9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456EF-150A-49B2-9747-99065401D184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EC93E-9788-43E0-8026-11EC6F696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3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Lake-scale planning for management, conservation and restoration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u="sng" dirty="0"/>
              <a:t>Objective</a:t>
            </a:r>
            <a:r>
              <a:rPr lang="en-US" u="sng" dirty="0" smtClean="0"/>
              <a:t>:</a:t>
            </a:r>
          </a:p>
          <a:p>
            <a:r>
              <a:rPr lang="en-US" sz="2800" dirty="0" smtClean="0"/>
              <a:t>Bring </a:t>
            </a:r>
            <a:r>
              <a:rPr lang="en-US" sz="2800" dirty="0"/>
              <a:t>together researchers, managers, NGO representatives and other interested parties to develop a</a:t>
            </a:r>
            <a:r>
              <a:rPr lang="en-US" sz="2800" b="1" i="1" dirty="0"/>
              <a:t> data-driven approach</a:t>
            </a:r>
            <a:r>
              <a:rPr lang="en-US" sz="2800" dirty="0"/>
              <a:t> to help establish </a:t>
            </a:r>
            <a:r>
              <a:rPr lang="en-US" sz="2800" b="1" i="1" dirty="0"/>
              <a:t>spatially explicit</a:t>
            </a:r>
            <a:r>
              <a:rPr lang="en-US" sz="2800" dirty="0"/>
              <a:t> </a:t>
            </a:r>
            <a:r>
              <a:rPr lang="en-US" sz="2800" b="1" i="1" dirty="0"/>
              <a:t>management priorities</a:t>
            </a:r>
            <a:r>
              <a:rPr lang="en-US" sz="2800" dirty="0"/>
              <a:t> at the scale of an individual Great Lake. </a:t>
            </a:r>
            <a:endParaRPr lang="en-US" sz="2800" dirty="0" smtClean="0"/>
          </a:p>
          <a:p>
            <a:endParaRPr lang="en-US" sz="2800" dirty="0" smtClean="0"/>
          </a:p>
          <a:p>
            <a:pPr lvl="0"/>
            <a:r>
              <a:rPr lang="en-US" sz="2800" dirty="0" smtClean="0"/>
              <a:t>Support lake-scale management, including the LAMPs 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08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we would like from you today.…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Does this sound like an idea worth pursuing?</a:t>
            </a:r>
          </a:p>
          <a:p>
            <a:r>
              <a:rPr lang="en-US" sz="2600" dirty="0" smtClean="0"/>
              <a:t>Can you help us identify datasets, advisory team members?</a:t>
            </a:r>
          </a:p>
          <a:p>
            <a:pPr lvl="1"/>
            <a:r>
              <a:rPr lang="en-US" sz="2600" dirty="0" smtClean="0"/>
              <a:t>Perhaps some of you?</a:t>
            </a:r>
          </a:p>
          <a:p>
            <a:r>
              <a:rPr lang="en-US" sz="2600" dirty="0" smtClean="0"/>
              <a:t>Can you help us refine </a:t>
            </a:r>
            <a:r>
              <a:rPr lang="en-US" sz="2600" smtClean="0"/>
              <a:t>the approach?</a:t>
            </a:r>
            <a:endParaRPr lang="en-US" sz="2600" dirty="0" smtClean="0"/>
          </a:p>
          <a:p>
            <a:r>
              <a:rPr lang="en-US" sz="2600" dirty="0" smtClean="0"/>
              <a:t>An expressed willingness of the Lake Erie LAMP to work with us, and interest in the outcomes, would greatly increase our credibility with those we seek to engage.</a:t>
            </a:r>
          </a:p>
          <a:p>
            <a:r>
              <a:rPr lang="en-US" sz="2600" dirty="0" smtClean="0"/>
              <a:t>Thank you for listening!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2224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Outputs and 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Assembly of datasets and maps for one Great Lake, providing spatially explicit knowledge </a:t>
            </a:r>
            <a:r>
              <a:rPr lang="en-US" dirty="0" smtClean="0"/>
              <a:t>of </a:t>
            </a:r>
            <a:r>
              <a:rPr lang="en-US" dirty="0"/>
              <a:t>environmental stressors, ecosystem services, </a:t>
            </a:r>
            <a:r>
              <a:rPr lang="en-US" dirty="0" smtClean="0"/>
              <a:t> and existing </a:t>
            </a:r>
            <a:r>
              <a:rPr lang="en-US" dirty="0"/>
              <a:t>management actions and </a:t>
            </a:r>
            <a:r>
              <a:rPr lang="en-US" dirty="0" smtClean="0"/>
              <a:t>capacity; </a:t>
            </a:r>
            <a:endParaRPr lang="en-US" dirty="0"/>
          </a:p>
          <a:p>
            <a:pPr lvl="0">
              <a:spcAft>
                <a:spcPts val="1200"/>
              </a:spcAft>
            </a:pPr>
            <a:r>
              <a:rPr lang="en-US" dirty="0"/>
              <a:t>A site-based prioritization framework that identifies highest priority management needs and the necessary strategies to implement effective management; 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Demonstration of a data-driven approach to lake-scale management that can support existing </a:t>
            </a:r>
            <a:r>
              <a:rPr lang="en-US" dirty="0" smtClean="0"/>
              <a:t>LAMPs;</a:t>
            </a:r>
            <a:endParaRPr lang="en-US" dirty="0"/>
          </a:p>
          <a:p>
            <a:pPr lvl="0">
              <a:spcAft>
                <a:spcPts val="1200"/>
              </a:spcAft>
            </a:pPr>
            <a:r>
              <a:rPr lang="en-US" dirty="0"/>
              <a:t>Progress towards data sharing and data integration in the Great Lakes basin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42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600" dirty="0" smtClean="0"/>
              <a:t>The </a:t>
            </a:r>
            <a:r>
              <a:rPr lang="en-US" sz="2600" dirty="0"/>
              <a:t>increasing availability of large data sets and </a:t>
            </a:r>
            <a:r>
              <a:rPr lang="en-US" sz="2600" dirty="0" smtClean="0"/>
              <a:t>GIS </a:t>
            </a:r>
            <a:r>
              <a:rPr lang="en-US" sz="2600" dirty="0"/>
              <a:t>mapping </a:t>
            </a:r>
            <a:r>
              <a:rPr lang="en-US" sz="2600" dirty="0" smtClean="0"/>
              <a:t>tools offers </a:t>
            </a:r>
            <a:r>
              <a:rPr lang="en-US" sz="2600" dirty="0"/>
              <a:t>the potential </a:t>
            </a:r>
            <a:r>
              <a:rPr lang="en-US" sz="2600" dirty="0" smtClean="0"/>
              <a:t>to develop data-intensive approaches to </a:t>
            </a:r>
            <a:r>
              <a:rPr lang="en-US" sz="2600" dirty="0"/>
              <a:t>help identify specific areas and targets for management, conservation and </a:t>
            </a:r>
            <a:r>
              <a:rPr lang="en-US" sz="2600" dirty="0" smtClean="0"/>
              <a:t>restoration</a:t>
            </a:r>
          </a:p>
          <a:p>
            <a:endParaRPr lang="en-US" sz="2600" dirty="0" smtClean="0"/>
          </a:p>
          <a:p>
            <a:r>
              <a:rPr lang="en-US" sz="2600" dirty="0"/>
              <a:t>Because each Great Lake is best viewed as a distinct socio-ecological system, differing in key ecosystem characteristics and the suite of environmental stressors that it faces, lake-scale planning for management, conservation and restoration is likely to meet with the greatest success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854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Datasets and GIS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GLEAM </a:t>
            </a:r>
            <a:r>
              <a:rPr lang="en-US" sz="2000" dirty="0" smtClean="0"/>
              <a:t>(Great Lakes Environmental Assessment and Mapping)</a:t>
            </a:r>
          </a:p>
          <a:p>
            <a:pPr lvl="1"/>
            <a:r>
              <a:rPr lang="en-US" sz="2000" dirty="0" smtClean="0"/>
              <a:t>Mapped multiple environmental stressors over surface of five Great Lakes, currently mapping ecosystems services</a:t>
            </a:r>
          </a:p>
          <a:p>
            <a:r>
              <a:rPr lang="en-US" sz="2800" dirty="0" smtClean="0"/>
              <a:t>GLEI </a:t>
            </a:r>
            <a:r>
              <a:rPr lang="en-US" sz="2000" dirty="0" smtClean="0"/>
              <a:t>(Great Lakes Environmental Indicators)</a:t>
            </a:r>
          </a:p>
          <a:p>
            <a:pPr lvl="1"/>
            <a:r>
              <a:rPr lang="en-US" sz="2000" dirty="0" smtClean="0"/>
              <a:t>Mapped multiple environmental stressors throughout GL basin, linking stressors to lake condition for indicator development </a:t>
            </a:r>
          </a:p>
          <a:p>
            <a:r>
              <a:rPr lang="en-US" sz="2800" dirty="0" smtClean="0"/>
              <a:t>TNC BCS </a:t>
            </a:r>
            <a:r>
              <a:rPr lang="en-US" sz="2000" dirty="0" smtClean="0"/>
              <a:t>(Nature Conservancy Biodiversity Conservation Strategy)</a:t>
            </a:r>
          </a:p>
          <a:p>
            <a:pPr lvl="1"/>
            <a:r>
              <a:rPr lang="en-US" sz="2000" dirty="0" smtClean="0"/>
              <a:t>Extensive stakeholder engagement in identifying biodiversity targets for each lake and conservation strategies for their protection</a:t>
            </a:r>
          </a:p>
          <a:p>
            <a:r>
              <a:rPr lang="en-US" sz="2800" dirty="0" smtClean="0"/>
              <a:t>GLAHF (Great Lakes Aquatic Habitat Framework)</a:t>
            </a:r>
          </a:p>
          <a:p>
            <a:pPr lvl="1"/>
            <a:r>
              <a:rPr lang="en-US" sz="2000" dirty="0"/>
              <a:t>an aquatic habitat database and classification framework integrating key habitat components </a:t>
            </a:r>
            <a:r>
              <a:rPr lang="en-US" sz="2000" dirty="0" smtClean="0"/>
              <a:t>with </a:t>
            </a:r>
            <a:r>
              <a:rPr lang="en-US" sz="2000" dirty="0"/>
              <a:t>a focus on coastal and </a:t>
            </a:r>
            <a:r>
              <a:rPr lang="en-US" sz="2000" dirty="0" err="1"/>
              <a:t>nearshore</a:t>
            </a:r>
            <a:r>
              <a:rPr lang="en-US" sz="2000" dirty="0"/>
              <a:t> systems.</a:t>
            </a:r>
          </a:p>
        </p:txBody>
      </p:sp>
    </p:spTree>
    <p:extLst>
      <p:ext uri="{BB962C8B-B14F-4D97-AF65-F5344CB8AC3E}">
        <p14:creationId xmlns:p14="http://schemas.microsoft.com/office/powerpoint/2010/main" val="100742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Introduction to GLEAM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research team of 22 individuals (U.S. and Canada, academic and NGO) mapped 34 environmental stressors across the Great Lakes</a:t>
            </a:r>
          </a:p>
          <a:p>
            <a:r>
              <a:rPr lang="en-US" sz="2400" dirty="0" smtClean="0"/>
              <a:t>Using formal expert elicitation, the relative weight of each stressor by habitat and lake was determined</a:t>
            </a:r>
          </a:p>
          <a:p>
            <a:r>
              <a:rPr lang="en-US" sz="2400" dirty="0" smtClean="0"/>
              <a:t>Individual stressors and their cumulative sum were mapped at the 1 km2 scale, providing insight into the spatial distribution of human impacts</a:t>
            </a:r>
          </a:p>
          <a:p>
            <a:pPr lvl="1"/>
            <a:r>
              <a:rPr lang="en-US" sz="2000" dirty="0" smtClean="0"/>
              <a:t>From 8-31 stressors were present at individual pixels</a:t>
            </a:r>
          </a:p>
          <a:p>
            <a:r>
              <a:rPr lang="en-US" sz="2400" dirty="0" smtClean="0"/>
              <a:t>Results are available on our website with an interactive map and documentation</a:t>
            </a:r>
          </a:p>
          <a:p>
            <a:pPr lvl="1"/>
            <a:r>
              <a:rPr lang="en-US" sz="2000" dirty="0" smtClean="0"/>
              <a:t>Greatlakesmapping.org</a:t>
            </a:r>
          </a:p>
        </p:txBody>
      </p:sp>
    </p:spTree>
    <p:extLst>
      <p:ext uri="{BB962C8B-B14F-4D97-AF65-F5344CB8AC3E}">
        <p14:creationId xmlns:p14="http://schemas.microsoft.com/office/powerpoint/2010/main" val="36226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Cumulative Stress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93150" r="69370" b="-571"/>
          <a:stretch>
            <a:fillRect/>
          </a:stretch>
        </p:blipFill>
        <p:spPr bwMode="auto">
          <a:xfrm>
            <a:off x="228600" y="5322888"/>
            <a:ext cx="21034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5680075"/>
            <a:ext cx="2362200" cy="1169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000" dirty="0">
                <a:latin typeface="+mn-lt"/>
              </a:rPr>
              <a:t>Relative scaling: 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latin typeface="+mn-lt"/>
              </a:rPr>
              <a:t>highest 20% = red,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latin typeface="+mn-lt"/>
              </a:rPr>
              <a:t>lowest 20% = blue</a:t>
            </a: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43000"/>
            <a:ext cx="530860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6" name="Title 1"/>
          <p:cNvSpPr txBox="1">
            <a:spLocks/>
          </p:cNvSpPr>
          <p:nvPr/>
        </p:nvSpPr>
        <p:spPr bwMode="auto">
          <a:xfrm>
            <a:off x="2590800" y="5245100"/>
            <a:ext cx="632460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200" dirty="0">
                <a:latin typeface="Calibri" pitchFamily="34" charset="0"/>
              </a:rPr>
              <a:t>Based on 34 stressors representing 7 themes: land runoff, contaminants, fishing pressure, invasive species, coastal development, aquatic habitat degradation and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15719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Begin with one Great Lake – Lake Erie?</a:t>
            </a:r>
          </a:p>
          <a:p>
            <a:r>
              <a:rPr lang="en-US" sz="2800" dirty="0" smtClean="0"/>
              <a:t>Enlist others</a:t>
            </a:r>
          </a:p>
          <a:p>
            <a:pPr lvl="1"/>
            <a:r>
              <a:rPr lang="en-US" sz="2400" dirty="0" smtClean="0"/>
              <a:t>LAMPs, fishery managers, LEMN, state agencies and OMNR, ……</a:t>
            </a:r>
          </a:p>
          <a:p>
            <a:r>
              <a:rPr lang="en-US" sz="2800" dirty="0" smtClean="0"/>
              <a:t>Establish an advisory group</a:t>
            </a:r>
          </a:p>
          <a:p>
            <a:pPr lvl="1"/>
            <a:r>
              <a:rPr lang="en-US" sz="2400" dirty="0">
                <a:latin typeface="Times New Roman"/>
                <a:ea typeface="Calibri"/>
              </a:rPr>
              <a:t>enough breadth to represent key management entities and problem </a:t>
            </a:r>
            <a:r>
              <a:rPr lang="en-US" sz="2400" dirty="0" smtClean="0">
                <a:latin typeface="Times New Roman"/>
                <a:ea typeface="Calibri"/>
              </a:rPr>
              <a:t>areas</a:t>
            </a:r>
          </a:p>
          <a:p>
            <a:pPr lvl="1"/>
            <a:r>
              <a:rPr lang="en-US" sz="2400" dirty="0" smtClean="0">
                <a:latin typeface="Times New Roman"/>
                <a:ea typeface="Calibri"/>
              </a:rPr>
              <a:t>small </a:t>
            </a:r>
            <a:r>
              <a:rPr lang="en-US" sz="2400" dirty="0">
                <a:latin typeface="Times New Roman"/>
                <a:ea typeface="Calibri"/>
              </a:rPr>
              <a:t>enough to engage seriously on a continuing </a:t>
            </a:r>
            <a:r>
              <a:rPr lang="en-US" sz="2400" dirty="0" smtClean="0">
                <a:latin typeface="Times New Roman"/>
                <a:ea typeface="Calibri"/>
              </a:rPr>
              <a:t>basis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272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Select one lake </a:t>
            </a:r>
            <a:r>
              <a:rPr lang="en-US" sz="2000" dirty="0" smtClean="0"/>
              <a:t>and </a:t>
            </a:r>
            <a:r>
              <a:rPr lang="en-US" sz="2000" dirty="0"/>
              <a:t>identify key partners, datasets, and </a:t>
            </a:r>
            <a:r>
              <a:rPr lang="en-US" sz="2000" dirty="0" smtClean="0"/>
              <a:t>an advisory team of </a:t>
            </a:r>
            <a:r>
              <a:rPr lang="en-US" sz="2000" dirty="0"/>
              <a:t>managers and </a:t>
            </a:r>
            <a:r>
              <a:rPr lang="en-US" sz="2000" dirty="0" smtClean="0"/>
              <a:t>practitioners. Complete preliminary assessment.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Convene workshop 1 </a:t>
            </a:r>
            <a:r>
              <a:rPr lang="en-US" sz="2000" dirty="0" smtClean="0"/>
              <a:t>with advisory </a:t>
            </a:r>
            <a:r>
              <a:rPr lang="en-US" sz="2000" dirty="0"/>
              <a:t>group </a:t>
            </a:r>
            <a:r>
              <a:rPr lang="en-US" sz="2000" dirty="0" smtClean="0"/>
              <a:t>to </a:t>
            </a:r>
            <a:r>
              <a:rPr lang="en-US" sz="2000" dirty="0"/>
              <a:t>clarify needs, approaches, and </a:t>
            </a:r>
            <a:r>
              <a:rPr lang="en-US" sz="2000" dirty="0" smtClean="0"/>
              <a:t>outputs; adjust further plans to address manager priorities.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Proceed with data assembly, analysis and mapping to  identify initial candidate </a:t>
            </a:r>
            <a:r>
              <a:rPr lang="en-US" sz="2000" dirty="0"/>
              <a:t>sites for management, protection and </a:t>
            </a:r>
            <a:r>
              <a:rPr lang="en-US" sz="2000" dirty="0" smtClean="0"/>
              <a:t>restoration. Consult advisory team as needed.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Convene workshop 2 </a:t>
            </a:r>
            <a:r>
              <a:rPr lang="en-US" sz="2000" dirty="0" smtClean="0"/>
              <a:t>to </a:t>
            </a:r>
            <a:r>
              <a:rPr lang="en-US" sz="2000" dirty="0"/>
              <a:t>present results of data analyses to </a:t>
            </a:r>
            <a:r>
              <a:rPr lang="en-US" sz="2000" dirty="0" smtClean="0"/>
              <a:t>advisory </a:t>
            </a:r>
            <a:r>
              <a:rPr lang="en-US" sz="2000" dirty="0"/>
              <a:t>group </a:t>
            </a:r>
            <a:r>
              <a:rPr lang="en-US" sz="2000" dirty="0" smtClean="0"/>
              <a:t>to compare </a:t>
            </a:r>
            <a:r>
              <a:rPr lang="en-US" sz="2000" dirty="0"/>
              <a:t>with </a:t>
            </a:r>
            <a:r>
              <a:rPr lang="en-US" sz="2000" dirty="0" smtClean="0"/>
              <a:t>managers</a:t>
            </a:r>
            <a:r>
              <a:rPr lang="en-US" sz="2000" dirty="0"/>
              <a:t>’ perspective. </a:t>
            </a:r>
            <a:r>
              <a:rPr lang="en-US" sz="2000" dirty="0" smtClean="0"/>
              <a:t>Use </a:t>
            </a:r>
            <a:r>
              <a:rPr lang="en-US" sz="2000" dirty="0"/>
              <a:t>formal elicitation methods of expert </a:t>
            </a:r>
            <a:r>
              <a:rPr lang="en-US" sz="2000" dirty="0" smtClean="0"/>
              <a:t>judgment to </a:t>
            </a:r>
            <a:r>
              <a:rPr lang="en-US" sz="2000" dirty="0"/>
              <a:t>assess </a:t>
            </a:r>
            <a:r>
              <a:rPr lang="en-US" sz="2000" dirty="0" smtClean="0"/>
              <a:t>importance </a:t>
            </a:r>
            <a:r>
              <a:rPr lang="en-US" sz="2000" dirty="0"/>
              <a:t>of </a:t>
            </a:r>
            <a:r>
              <a:rPr lang="en-US" sz="2000" dirty="0" smtClean="0"/>
              <a:t>identified stressors and services </a:t>
            </a:r>
            <a:r>
              <a:rPr lang="en-US" sz="2000" dirty="0"/>
              <a:t>as well as management feasibility </a:t>
            </a:r>
            <a:r>
              <a:rPr lang="en-US" sz="2000" dirty="0" smtClean="0"/>
              <a:t>to </a:t>
            </a:r>
            <a:r>
              <a:rPr lang="en-US" sz="2000" dirty="0"/>
              <a:t>mitigate </a:t>
            </a:r>
            <a:r>
              <a:rPr lang="en-US" sz="2000" dirty="0" smtClean="0"/>
              <a:t>particular </a:t>
            </a:r>
            <a:r>
              <a:rPr lang="en-US" sz="2000" dirty="0"/>
              <a:t>environmental </a:t>
            </a:r>
            <a:r>
              <a:rPr lang="en-US" sz="2000" dirty="0" smtClean="0"/>
              <a:t>threats.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Incorporate expert judgment </a:t>
            </a:r>
            <a:r>
              <a:rPr lang="en-US" sz="2000" dirty="0" smtClean="0"/>
              <a:t>and </a:t>
            </a:r>
            <a:r>
              <a:rPr lang="en-US" sz="2000" dirty="0"/>
              <a:t>prepare a technical guidance document that identifies highest priority management needs and </a:t>
            </a:r>
            <a:r>
              <a:rPr lang="en-US" sz="2000" dirty="0" smtClean="0"/>
              <a:t>strategies.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Convene workshop 3 </a:t>
            </a:r>
            <a:r>
              <a:rPr lang="en-US" sz="2000" dirty="0" smtClean="0"/>
              <a:t>for </a:t>
            </a:r>
            <a:r>
              <a:rPr lang="en-US" sz="2000" dirty="0"/>
              <a:t>final vetting document.  Revise as </a:t>
            </a:r>
            <a:r>
              <a:rPr lang="en-US" sz="2000" dirty="0" smtClean="0"/>
              <a:t>needed.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525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-457200">
              <a:buFont typeface="+mj-lt"/>
              <a:buAutoNum type="arabicPeriod"/>
            </a:pPr>
            <a:r>
              <a:rPr lang="en-US" sz="2400" dirty="0"/>
              <a:t>Begin dataset </a:t>
            </a:r>
            <a:r>
              <a:rPr lang="en-US" sz="2400" dirty="0" smtClean="0"/>
              <a:t>identification </a:t>
            </a:r>
            <a:r>
              <a:rPr lang="en-US" sz="2400" dirty="0"/>
              <a:t>and formation of advisory </a:t>
            </a:r>
            <a:r>
              <a:rPr lang="en-US" sz="2400" dirty="0" smtClean="0"/>
              <a:t>team</a:t>
            </a:r>
          </a:p>
          <a:p>
            <a:pPr marL="400050" lvl="2" indent="0">
              <a:buNone/>
            </a:pPr>
            <a:r>
              <a:rPr lang="en-US" sz="2000" dirty="0" smtClean="0"/>
              <a:t>	March-May 2014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2400" dirty="0" smtClean="0"/>
              <a:t>Workshop 1 – refine objectives, identify additional datasets</a:t>
            </a:r>
          </a:p>
          <a:p>
            <a:pPr marL="400050" lvl="2" indent="0">
              <a:buNone/>
            </a:pPr>
            <a:r>
              <a:rPr lang="en-US" sz="2000" dirty="0" smtClean="0"/>
              <a:t>	Early summer 2014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2400" dirty="0" smtClean="0"/>
              <a:t>Development of datasets, maps, analyses</a:t>
            </a:r>
          </a:p>
          <a:p>
            <a:pPr marL="400050" lvl="2" indent="0">
              <a:buNone/>
            </a:pPr>
            <a:r>
              <a:rPr lang="en-US" sz="2000" dirty="0" smtClean="0"/>
              <a:t>	July 2014- Feb 2015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2400" dirty="0" smtClean="0"/>
              <a:t>Workshop 2 – critique results, obtain manager weightings thru elicitation</a:t>
            </a:r>
          </a:p>
          <a:p>
            <a:pPr marL="400050" lvl="2" indent="0">
              <a:buNone/>
            </a:pPr>
            <a:r>
              <a:rPr lang="en-US" sz="2000" dirty="0" smtClean="0"/>
              <a:t>	March 2015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2400" dirty="0" smtClean="0"/>
              <a:t>Refine outputs based on workshop 2</a:t>
            </a:r>
          </a:p>
          <a:p>
            <a:pPr marL="400050" lvl="2" indent="0">
              <a:buNone/>
            </a:pPr>
            <a:r>
              <a:rPr lang="en-US" sz="2000" dirty="0" smtClean="0"/>
              <a:t>	March-June 2015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2400" dirty="0" smtClean="0"/>
              <a:t>Workshop 3 – final vetting and revisions</a:t>
            </a:r>
          </a:p>
          <a:p>
            <a:pPr marL="400050" lvl="2" indent="0">
              <a:buNone/>
            </a:pPr>
            <a:r>
              <a:rPr lang="en-US" sz="2000" dirty="0" smtClean="0"/>
              <a:t>	June-Aug 2015.  Final products completed Aug 15, 2015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737</Words>
  <Application>Microsoft Office PowerPoint</Application>
  <PresentationFormat>On-screen Show (4:3)</PresentationFormat>
  <Paragraphs>79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Lake-scale planning for management, conservation and restoration</vt:lpstr>
      <vt:lpstr>Outputs and outcomes </vt:lpstr>
      <vt:lpstr>Rationale</vt:lpstr>
      <vt:lpstr>Some Datasets and GIS Projects</vt:lpstr>
      <vt:lpstr>Brief Introduction to GLEAM</vt:lpstr>
      <vt:lpstr>Cumulative Stress</vt:lpstr>
      <vt:lpstr>Approach - 1</vt:lpstr>
      <vt:lpstr>Approach - 2</vt:lpstr>
      <vt:lpstr>Timeline</vt:lpstr>
      <vt:lpstr>What we would like from you today.…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Lake-scale planning for management, conservation and restoration</dc:title>
  <dc:creator>Allan, J</dc:creator>
  <cp:lastModifiedBy>David</cp:lastModifiedBy>
  <cp:revision>14</cp:revision>
  <dcterms:created xsi:type="dcterms:W3CDTF">2014-01-22T18:13:21Z</dcterms:created>
  <dcterms:modified xsi:type="dcterms:W3CDTF">2014-02-07T00:40:47Z</dcterms:modified>
</cp:coreProperties>
</file>